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8" r:id="rId8"/>
    <p:sldId id="266" r:id="rId9"/>
    <p:sldId id="265" r:id="rId10"/>
    <p:sldId id="267" r:id="rId11"/>
    <p:sldId id="262" r:id="rId12"/>
    <p:sldId id="263" r:id="rId13"/>
    <p:sldId id="264" r:id="rId14"/>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85159"/>
    <a:srgbClr val="9A574F"/>
    <a:srgbClr val="A23F42"/>
    <a:srgbClr val="494977"/>
    <a:srgbClr val="6600FF"/>
    <a:srgbClr val="ED47FF"/>
    <a:srgbClr val="266CA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307" autoAdjust="0"/>
    <p:restoredTop sz="94660"/>
  </p:normalViewPr>
  <p:slideViewPr>
    <p:cSldViewPr snapToGrid="0">
      <p:cViewPr varScale="1">
        <p:scale>
          <a:sx n="105" d="100"/>
          <a:sy n="105" d="100"/>
        </p:scale>
        <p:origin x="1552"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CF9E39E-B35A-4D87-847B-B582942B7EA2}" type="datetimeFigureOut">
              <a:rPr lang="en-GB" smtClean="0"/>
              <a:t>05/02/2020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219659F-DB42-492B-89B8-03EC44BDB8E2}" type="slidenum">
              <a:rPr lang="en-GB" smtClean="0"/>
              <a:t>‹#›</a:t>
            </a:fld>
            <a:endParaRPr lang="en-GB"/>
          </a:p>
        </p:txBody>
      </p:sp>
    </p:spTree>
    <p:extLst>
      <p:ext uri="{BB962C8B-B14F-4D97-AF65-F5344CB8AC3E}">
        <p14:creationId xmlns:p14="http://schemas.microsoft.com/office/powerpoint/2010/main" val="38998034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CF9E39E-B35A-4D87-847B-B582942B7EA2}" type="datetimeFigureOut">
              <a:rPr lang="en-GB" smtClean="0"/>
              <a:t>05/02/2020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219659F-DB42-492B-89B8-03EC44BDB8E2}" type="slidenum">
              <a:rPr lang="en-GB" smtClean="0"/>
              <a:t>‹#›</a:t>
            </a:fld>
            <a:endParaRPr lang="en-GB"/>
          </a:p>
        </p:txBody>
      </p:sp>
    </p:spTree>
    <p:extLst>
      <p:ext uri="{BB962C8B-B14F-4D97-AF65-F5344CB8AC3E}">
        <p14:creationId xmlns:p14="http://schemas.microsoft.com/office/powerpoint/2010/main" val="33870240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CF9E39E-B35A-4D87-847B-B582942B7EA2}" type="datetimeFigureOut">
              <a:rPr lang="en-GB" smtClean="0"/>
              <a:t>05/02/2020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219659F-DB42-492B-89B8-03EC44BDB8E2}" type="slidenum">
              <a:rPr lang="en-GB" smtClean="0"/>
              <a:t>‹#›</a:t>
            </a:fld>
            <a:endParaRPr lang="en-GB"/>
          </a:p>
        </p:txBody>
      </p:sp>
    </p:spTree>
    <p:extLst>
      <p:ext uri="{BB962C8B-B14F-4D97-AF65-F5344CB8AC3E}">
        <p14:creationId xmlns:p14="http://schemas.microsoft.com/office/powerpoint/2010/main" val="31846354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CF9E39E-B35A-4D87-847B-B582942B7EA2}" type="datetimeFigureOut">
              <a:rPr lang="en-GB" smtClean="0"/>
              <a:t>05/02/2020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219659F-DB42-492B-89B8-03EC44BDB8E2}" type="slidenum">
              <a:rPr lang="en-GB" smtClean="0"/>
              <a:t>‹#›</a:t>
            </a:fld>
            <a:endParaRPr lang="en-GB"/>
          </a:p>
        </p:txBody>
      </p:sp>
    </p:spTree>
    <p:extLst>
      <p:ext uri="{BB962C8B-B14F-4D97-AF65-F5344CB8AC3E}">
        <p14:creationId xmlns:p14="http://schemas.microsoft.com/office/powerpoint/2010/main" val="41332352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2329" y="2505075"/>
            <a:ext cx="4190702"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14913" y="2505075"/>
            <a:ext cx="4211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CF9E39E-B35A-4D87-847B-B582942B7EA2}" type="datetimeFigureOut">
              <a:rPr lang="en-GB" smtClean="0"/>
              <a:t>05/02/2020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219659F-DB42-492B-89B8-03EC44BDB8E2}" type="slidenum">
              <a:rPr lang="en-GB" smtClean="0"/>
              <a:t>‹#›</a:t>
            </a:fld>
            <a:endParaRPr lang="en-GB"/>
          </a:p>
        </p:txBody>
      </p:sp>
    </p:spTree>
    <p:extLst>
      <p:ext uri="{BB962C8B-B14F-4D97-AF65-F5344CB8AC3E}">
        <p14:creationId xmlns:p14="http://schemas.microsoft.com/office/powerpoint/2010/main" val="3483832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CF9E39E-B35A-4D87-847B-B582942B7EA2}" type="datetimeFigureOut">
              <a:rPr lang="en-GB" smtClean="0"/>
              <a:t>05/02/2020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219659F-DB42-492B-89B8-03EC44BDB8E2}" type="slidenum">
              <a:rPr lang="en-GB" smtClean="0"/>
              <a:t>‹#›</a:t>
            </a:fld>
            <a:endParaRPr lang="en-GB"/>
          </a:p>
        </p:txBody>
      </p:sp>
    </p:spTree>
    <p:extLst>
      <p:ext uri="{BB962C8B-B14F-4D97-AF65-F5344CB8AC3E}">
        <p14:creationId xmlns:p14="http://schemas.microsoft.com/office/powerpoint/2010/main" val="10765384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F9E39E-B35A-4D87-847B-B582942B7EA2}" type="datetimeFigureOut">
              <a:rPr lang="en-GB" smtClean="0"/>
              <a:t>05/02/2020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219659F-DB42-492B-89B8-03EC44BDB8E2}" type="slidenum">
              <a:rPr lang="en-GB" smtClean="0"/>
              <a:t>‹#›</a:t>
            </a:fld>
            <a:endParaRPr lang="en-GB"/>
          </a:p>
        </p:txBody>
      </p:sp>
    </p:spTree>
    <p:extLst>
      <p:ext uri="{BB962C8B-B14F-4D97-AF65-F5344CB8AC3E}">
        <p14:creationId xmlns:p14="http://schemas.microsoft.com/office/powerpoint/2010/main" val="38536183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CF9E39E-B35A-4D87-847B-B582942B7EA2}" type="datetimeFigureOut">
              <a:rPr lang="en-GB" smtClean="0"/>
              <a:t>05/02/2020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219659F-DB42-492B-89B8-03EC44BDB8E2}" type="slidenum">
              <a:rPr lang="en-GB" smtClean="0"/>
              <a:t>‹#›</a:t>
            </a:fld>
            <a:endParaRPr lang="en-GB"/>
          </a:p>
        </p:txBody>
      </p:sp>
    </p:spTree>
    <p:extLst>
      <p:ext uri="{BB962C8B-B14F-4D97-AF65-F5344CB8AC3E}">
        <p14:creationId xmlns:p14="http://schemas.microsoft.com/office/powerpoint/2010/main" val="37661991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CF9E39E-B35A-4D87-847B-B582942B7EA2}" type="datetimeFigureOut">
              <a:rPr lang="en-GB" smtClean="0"/>
              <a:t>05/02/2020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219659F-DB42-492B-89B8-03EC44BDB8E2}" type="slidenum">
              <a:rPr lang="en-GB" smtClean="0"/>
              <a:t>‹#›</a:t>
            </a:fld>
            <a:endParaRPr lang="en-GB"/>
          </a:p>
        </p:txBody>
      </p:sp>
    </p:spTree>
    <p:extLst>
      <p:ext uri="{BB962C8B-B14F-4D97-AF65-F5344CB8AC3E}">
        <p14:creationId xmlns:p14="http://schemas.microsoft.com/office/powerpoint/2010/main" val="13337303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CF9E39E-B35A-4D87-847B-B582942B7EA2}" type="datetimeFigureOut">
              <a:rPr lang="en-GB" smtClean="0"/>
              <a:t>05/02/2020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219659F-DB42-492B-89B8-03EC44BDB8E2}" type="slidenum">
              <a:rPr lang="en-GB" smtClean="0"/>
              <a:t>‹#›</a:t>
            </a:fld>
            <a:endParaRPr lang="en-GB"/>
          </a:p>
        </p:txBody>
      </p:sp>
    </p:spTree>
    <p:extLst>
      <p:ext uri="{BB962C8B-B14F-4D97-AF65-F5344CB8AC3E}">
        <p14:creationId xmlns:p14="http://schemas.microsoft.com/office/powerpoint/2010/main" val="17196886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CF9E39E-B35A-4D87-847B-B582942B7EA2}" type="datetimeFigureOut">
              <a:rPr lang="en-GB" smtClean="0"/>
              <a:t>05/02/2020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219659F-DB42-492B-89B8-03EC44BDB8E2}" type="slidenum">
              <a:rPr lang="en-GB" smtClean="0"/>
              <a:t>‹#›</a:t>
            </a:fld>
            <a:endParaRPr lang="en-GB"/>
          </a:p>
        </p:txBody>
      </p:sp>
    </p:spTree>
    <p:extLst>
      <p:ext uri="{BB962C8B-B14F-4D97-AF65-F5344CB8AC3E}">
        <p14:creationId xmlns:p14="http://schemas.microsoft.com/office/powerpoint/2010/main" val="2283727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F9E39E-B35A-4D87-847B-B582942B7EA2}" type="datetimeFigureOut">
              <a:rPr lang="en-GB" smtClean="0"/>
              <a:t>05/02/2020</a:t>
            </a:fld>
            <a:endParaRPr lang="en-GB"/>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19659F-DB42-492B-89B8-03EC44BDB8E2}" type="slidenum">
              <a:rPr lang="en-GB" smtClean="0"/>
              <a:t>‹#›</a:t>
            </a:fld>
            <a:endParaRPr lang="en-GB"/>
          </a:p>
        </p:txBody>
      </p:sp>
    </p:spTree>
    <p:extLst>
      <p:ext uri="{BB962C8B-B14F-4D97-AF65-F5344CB8AC3E}">
        <p14:creationId xmlns:p14="http://schemas.microsoft.com/office/powerpoint/2010/main" val="98815768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5.xml.rels><?xml version="1.0" encoding="UTF-8" standalone="yes"?>
<Relationships xmlns="http://schemas.openxmlformats.org/package/2006/relationships"><Relationship Id="rId8" Type="http://schemas.openxmlformats.org/officeDocument/2006/relationships/image" Target="../media/image17.jpeg"/><Relationship Id="rId13" Type="http://schemas.openxmlformats.org/officeDocument/2006/relationships/image" Target="../media/image22.jpeg"/><Relationship Id="rId3" Type="http://schemas.openxmlformats.org/officeDocument/2006/relationships/hyperlink" Target="https://www.youtube.com/watch?v=gUe_e6gmkeI" TargetMode="External"/><Relationship Id="rId7" Type="http://schemas.openxmlformats.org/officeDocument/2006/relationships/image" Target="../media/image16.jpeg"/><Relationship Id="rId12" Type="http://schemas.openxmlformats.org/officeDocument/2006/relationships/image" Target="../media/image21.jpeg"/><Relationship Id="rId2" Type="http://schemas.openxmlformats.org/officeDocument/2006/relationships/hyperlink" Target="https://www.bbc.co.uk/news/magazine-23587916" TargetMode="External"/><Relationship Id="rId1" Type="http://schemas.openxmlformats.org/officeDocument/2006/relationships/slideLayout" Target="../slideLayouts/slideLayout2.xml"/><Relationship Id="rId6" Type="http://schemas.openxmlformats.org/officeDocument/2006/relationships/image" Target="../media/image15.jpeg"/><Relationship Id="rId11" Type="http://schemas.openxmlformats.org/officeDocument/2006/relationships/image" Target="../media/image20.png"/><Relationship Id="rId5" Type="http://schemas.openxmlformats.org/officeDocument/2006/relationships/hyperlink" Target="https://www.theguardian.com/environment/2017/jan/19/how-to-reduce-carbon-footprint" TargetMode="External"/><Relationship Id="rId10" Type="http://schemas.openxmlformats.org/officeDocument/2006/relationships/image" Target="../media/image19.jpeg"/><Relationship Id="rId4" Type="http://schemas.openxmlformats.org/officeDocument/2006/relationships/hyperlink" Target="https://www.activesustainability.com/climate-change/6-actions-to-fight-climate-change/" TargetMode="External"/><Relationship Id="rId9" Type="http://schemas.openxmlformats.org/officeDocument/2006/relationships/image" Target="../media/image18.png"/></Relationships>
</file>

<file path=ppt/slides/_rels/slide6.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4.png"/><Relationship Id="rId7" Type="http://schemas.openxmlformats.org/officeDocument/2006/relationships/hyperlink" Target="https://youtu.be/rDYdeq3JW_E" TargetMode="External"/><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hyperlink" Target="https://youtu.be/DKbRL6Opifg" TargetMode="External"/><Relationship Id="rId5" Type="http://schemas.openxmlformats.org/officeDocument/2006/relationships/hyperlink" Target="https://youtu.be/R3t1cg2ZOxc" TargetMode="External"/><Relationship Id="rId10" Type="http://schemas.openxmlformats.org/officeDocument/2006/relationships/image" Target="../media/image28.jpeg"/><Relationship Id="rId4" Type="http://schemas.openxmlformats.org/officeDocument/2006/relationships/image" Target="../media/image25.png"/><Relationship Id="rId9" Type="http://schemas.openxmlformats.org/officeDocument/2006/relationships/image" Target="../media/image27.png"/></Relationships>
</file>

<file path=ppt/slides/_rels/slide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 Id="rId5" Type="http://schemas.openxmlformats.org/officeDocument/2006/relationships/image" Target="../media/image34.tiff"/><Relationship Id="rId4" Type="http://schemas.openxmlformats.org/officeDocument/2006/relationships/image" Target="../media/image33.jpeg"/></Relationships>
</file>

<file path=ppt/slides/_rels/slide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eg"/><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40.png"/><Relationship Id="rId4" Type="http://schemas.openxmlformats.org/officeDocument/2006/relationships/image" Target="../media/image39.jpeg"/></Relationships>
</file>

<file path=ppt/slides/_rels/slide1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3.tiff"/><Relationship Id="rId2" Type="http://schemas.openxmlformats.org/officeDocument/2006/relationships/image" Target="../media/image42.tif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overtourism">
            <a:extLst>
              <a:ext uri="{FF2B5EF4-FFF2-40B4-BE49-F238E27FC236}">
                <a16:creationId xmlns:a16="http://schemas.microsoft.com/office/drawing/2014/main" id="{A654D945-6DA5-4A92-B1F8-263B712CE7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1348" y="1901420"/>
            <a:ext cx="2648461" cy="175978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32B0A417-2C14-42CF-AF67-19F70BCB655D}"/>
              </a:ext>
            </a:extLst>
          </p:cNvPr>
          <p:cNvSpPr txBox="1"/>
          <p:nvPr/>
        </p:nvSpPr>
        <p:spPr>
          <a:xfrm>
            <a:off x="291348" y="3777070"/>
            <a:ext cx="2648461" cy="461665"/>
          </a:xfrm>
          <a:prstGeom prst="rect">
            <a:avLst/>
          </a:prstGeom>
          <a:noFill/>
        </p:spPr>
        <p:txBody>
          <a:bodyPr wrap="square" rtlCol="0">
            <a:spAutoFit/>
          </a:bodyPr>
          <a:lstStyle/>
          <a:p>
            <a:pPr algn="ctr"/>
            <a:r>
              <a:rPr lang="en-GB" sz="2400" dirty="0">
                <a:latin typeface="Bahnschrift" panose="020B0502040204020203" pitchFamily="34" charset="0"/>
              </a:rPr>
              <a:t>OVERTOURISM</a:t>
            </a:r>
          </a:p>
        </p:txBody>
      </p:sp>
      <p:pic>
        <p:nvPicPr>
          <p:cNvPr id="1028" name="Picture 4" descr="Image result for people talking">
            <a:extLst>
              <a:ext uri="{FF2B5EF4-FFF2-40B4-BE49-F238E27FC236}">
                <a16:creationId xmlns:a16="http://schemas.microsoft.com/office/drawing/2014/main" id="{66F777AE-11FD-4C31-9470-3D50C72C56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90423" y="1901420"/>
            <a:ext cx="3128510" cy="1759787"/>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51E8BA16-2FB1-4B95-BE83-449555989248}"/>
              </a:ext>
            </a:extLst>
          </p:cNvPr>
          <p:cNvSpPr txBox="1"/>
          <p:nvPr/>
        </p:nvSpPr>
        <p:spPr>
          <a:xfrm>
            <a:off x="3479705" y="3777068"/>
            <a:ext cx="2648461" cy="461665"/>
          </a:xfrm>
          <a:prstGeom prst="rect">
            <a:avLst/>
          </a:prstGeom>
          <a:noFill/>
        </p:spPr>
        <p:txBody>
          <a:bodyPr wrap="square" rtlCol="0">
            <a:spAutoFit/>
          </a:bodyPr>
          <a:lstStyle/>
          <a:p>
            <a:pPr algn="ctr"/>
            <a:r>
              <a:rPr lang="en-GB" sz="2400" dirty="0">
                <a:latin typeface="Bahnschrift" panose="020B0502040204020203" pitchFamily="34" charset="0"/>
              </a:rPr>
              <a:t>ACCENTS</a:t>
            </a:r>
          </a:p>
        </p:txBody>
      </p:sp>
      <p:sp>
        <p:nvSpPr>
          <p:cNvPr id="8" name="TextBox 7">
            <a:extLst>
              <a:ext uri="{FF2B5EF4-FFF2-40B4-BE49-F238E27FC236}">
                <a16:creationId xmlns:a16="http://schemas.microsoft.com/office/drawing/2014/main" id="{613967C8-A6A8-4678-8F6A-D78B83A74487}"/>
              </a:ext>
            </a:extLst>
          </p:cNvPr>
          <p:cNvSpPr txBox="1"/>
          <p:nvPr/>
        </p:nvSpPr>
        <p:spPr>
          <a:xfrm>
            <a:off x="6402266" y="3777068"/>
            <a:ext cx="3534031" cy="461665"/>
          </a:xfrm>
          <a:prstGeom prst="rect">
            <a:avLst/>
          </a:prstGeom>
          <a:noFill/>
        </p:spPr>
        <p:txBody>
          <a:bodyPr wrap="square" rtlCol="0">
            <a:spAutoFit/>
          </a:bodyPr>
          <a:lstStyle/>
          <a:p>
            <a:pPr algn="ctr"/>
            <a:r>
              <a:rPr lang="en-GB" sz="2400" dirty="0">
                <a:latin typeface="Bahnschrift" panose="020B0502040204020203" pitchFamily="34" charset="0"/>
              </a:rPr>
              <a:t>EXTINCTION</a:t>
            </a:r>
          </a:p>
        </p:txBody>
      </p:sp>
      <p:pic>
        <p:nvPicPr>
          <p:cNvPr id="3" name="Picture 4" descr="Image result for canal boat">
            <a:extLst>
              <a:ext uri="{FF2B5EF4-FFF2-40B4-BE49-F238E27FC236}">
                <a16:creationId xmlns:a16="http://schemas.microsoft.com/office/drawing/2014/main" id="{F92B1A16-E80F-4398-B2F2-3392F2B6D94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1918" y="4342801"/>
            <a:ext cx="2648461" cy="1767163"/>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8302BF7E-BA91-45ED-9649-1F06C6027BF7}"/>
              </a:ext>
            </a:extLst>
          </p:cNvPr>
          <p:cNvSpPr txBox="1"/>
          <p:nvPr/>
        </p:nvSpPr>
        <p:spPr>
          <a:xfrm>
            <a:off x="291348" y="6227245"/>
            <a:ext cx="2648461" cy="461665"/>
          </a:xfrm>
          <a:prstGeom prst="rect">
            <a:avLst/>
          </a:prstGeom>
          <a:noFill/>
        </p:spPr>
        <p:txBody>
          <a:bodyPr wrap="square" rtlCol="0">
            <a:spAutoFit/>
          </a:bodyPr>
          <a:lstStyle/>
          <a:p>
            <a:pPr algn="ctr"/>
            <a:r>
              <a:rPr lang="en-GB" sz="2400" dirty="0">
                <a:latin typeface="Bahnschrift" panose="020B0502040204020203" pitchFamily="34" charset="0"/>
              </a:rPr>
              <a:t>CANAL BOATS</a:t>
            </a:r>
          </a:p>
        </p:txBody>
      </p:sp>
      <p:sp>
        <p:nvSpPr>
          <p:cNvPr id="11" name="TextBox 10">
            <a:extLst>
              <a:ext uri="{FF2B5EF4-FFF2-40B4-BE49-F238E27FC236}">
                <a16:creationId xmlns:a16="http://schemas.microsoft.com/office/drawing/2014/main" id="{87A01DFD-9B89-4830-83A1-5EF57C913CBF}"/>
              </a:ext>
            </a:extLst>
          </p:cNvPr>
          <p:cNvSpPr txBox="1"/>
          <p:nvPr/>
        </p:nvSpPr>
        <p:spPr>
          <a:xfrm>
            <a:off x="3464652" y="6232781"/>
            <a:ext cx="2648461" cy="461665"/>
          </a:xfrm>
          <a:prstGeom prst="rect">
            <a:avLst/>
          </a:prstGeom>
          <a:noFill/>
        </p:spPr>
        <p:txBody>
          <a:bodyPr wrap="square" rtlCol="0">
            <a:spAutoFit/>
          </a:bodyPr>
          <a:lstStyle/>
          <a:p>
            <a:pPr algn="ctr"/>
            <a:r>
              <a:rPr lang="en-GB" sz="2400" dirty="0">
                <a:latin typeface="Bahnschrift" panose="020B0502040204020203" pitchFamily="34" charset="0"/>
              </a:rPr>
              <a:t>HOLLAND</a:t>
            </a:r>
          </a:p>
        </p:txBody>
      </p:sp>
      <p:sp>
        <p:nvSpPr>
          <p:cNvPr id="13" name="TextBox 12">
            <a:extLst>
              <a:ext uri="{FF2B5EF4-FFF2-40B4-BE49-F238E27FC236}">
                <a16:creationId xmlns:a16="http://schemas.microsoft.com/office/drawing/2014/main" id="{DA08C130-E831-45C6-8D19-9B6EC6556121}"/>
              </a:ext>
            </a:extLst>
          </p:cNvPr>
          <p:cNvSpPr txBox="1"/>
          <p:nvPr/>
        </p:nvSpPr>
        <p:spPr>
          <a:xfrm>
            <a:off x="6274694" y="6227244"/>
            <a:ext cx="3534031" cy="461665"/>
          </a:xfrm>
          <a:prstGeom prst="rect">
            <a:avLst/>
          </a:prstGeom>
          <a:noFill/>
        </p:spPr>
        <p:txBody>
          <a:bodyPr wrap="square" rtlCol="0">
            <a:spAutoFit/>
          </a:bodyPr>
          <a:lstStyle/>
          <a:p>
            <a:pPr algn="ctr"/>
            <a:r>
              <a:rPr lang="en-GB" sz="2400" dirty="0">
                <a:latin typeface="Bahnschrift" panose="020B0502040204020203" pitchFamily="34" charset="0"/>
              </a:rPr>
              <a:t>NAMIBIA</a:t>
            </a:r>
          </a:p>
        </p:txBody>
      </p:sp>
      <p:pic>
        <p:nvPicPr>
          <p:cNvPr id="1030" name="Picture 6" descr="Image result for EXTINCTION">
            <a:extLst>
              <a:ext uri="{FF2B5EF4-FFF2-40B4-BE49-F238E27FC236}">
                <a16:creationId xmlns:a16="http://schemas.microsoft.com/office/drawing/2014/main" id="{59521E7E-C51A-49B7-8B04-E91F49E0586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03977" y="1902130"/>
            <a:ext cx="2930608" cy="1758365"/>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445F12B5-EBED-4A80-A1ED-B5BD29A254E5}"/>
              </a:ext>
            </a:extLst>
          </p:cNvPr>
          <p:cNvSpPr txBox="1"/>
          <p:nvPr/>
        </p:nvSpPr>
        <p:spPr>
          <a:xfrm>
            <a:off x="291348" y="237184"/>
            <a:ext cx="6245127" cy="1323439"/>
          </a:xfrm>
          <a:prstGeom prst="rect">
            <a:avLst/>
          </a:prstGeom>
          <a:noFill/>
        </p:spPr>
        <p:txBody>
          <a:bodyPr wrap="square" rtlCol="0">
            <a:spAutoFit/>
          </a:bodyPr>
          <a:lstStyle/>
          <a:p>
            <a:r>
              <a:rPr lang="en-GB" sz="4000" b="1" dirty="0">
                <a:latin typeface="Bahnschrift" panose="020B0502040204020203" pitchFamily="34" charset="0"/>
              </a:rPr>
              <a:t>POSSIBLE FINAL MAJOR PROJECT THEMES</a:t>
            </a:r>
          </a:p>
        </p:txBody>
      </p:sp>
      <p:pic>
        <p:nvPicPr>
          <p:cNvPr id="2" name="Picture 2" descr="Image result for namibia">
            <a:extLst>
              <a:ext uri="{FF2B5EF4-FFF2-40B4-BE49-F238E27FC236}">
                <a16:creationId xmlns:a16="http://schemas.microsoft.com/office/drawing/2014/main" id="{70F51131-B055-491D-A4A3-CF578129D03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29338" y="4342800"/>
            <a:ext cx="3024744" cy="176716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Image result for the netherlands">
            <a:extLst>
              <a:ext uri="{FF2B5EF4-FFF2-40B4-BE49-F238E27FC236}">
                <a16:creationId xmlns:a16="http://schemas.microsoft.com/office/drawing/2014/main" id="{C6E2B448-654C-4CF9-8048-1338A22F275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83799" y="4342800"/>
            <a:ext cx="2762119" cy="17671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27422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2" name="Picture 8" descr="Image result for namibia desert village">
            <a:extLst>
              <a:ext uri="{FF2B5EF4-FFF2-40B4-BE49-F238E27FC236}">
                <a16:creationId xmlns:a16="http://schemas.microsoft.com/office/drawing/2014/main" id="{47962200-DD3E-40AD-A941-081A7346E1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6705" y="4710090"/>
            <a:ext cx="2592017" cy="195211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6E6ED9DD-E869-4AD2-A745-E5737EF40FBE}"/>
              </a:ext>
            </a:extLst>
          </p:cNvPr>
          <p:cNvSpPr>
            <a:spLocks noGrp="1"/>
          </p:cNvSpPr>
          <p:nvPr>
            <p:ph type="title"/>
          </p:nvPr>
        </p:nvSpPr>
        <p:spPr>
          <a:xfrm>
            <a:off x="247213" y="521262"/>
            <a:ext cx="3645278" cy="976824"/>
          </a:xfrm>
        </p:spPr>
        <p:txBody>
          <a:bodyPr>
            <a:noAutofit/>
          </a:bodyPr>
          <a:lstStyle/>
          <a:p>
            <a:r>
              <a:rPr lang="en-GB" b="1" dirty="0">
                <a:latin typeface="Bahnschrift" panose="020B0502040204020203" pitchFamily="34" charset="0"/>
              </a:rPr>
              <a:t>POSSIBLE</a:t>
            </a:r>
            <a:br>
              <a:rPr lang="en-GB" b="1" dirty="0">
                <a:latin typeface="Bahnschrift" panose="020B0502040204020203" pitchFamily="34" charset="0"/>
              </a:rPr>
            </a:br>
            <a:r>
              <a:rPr lang="en-GB" b="1" dirty="0">
                <a:latin typeface="Bahnschrift" panose="020B0502040204020203" pitchFamily="34" charset="0"/>
              </a:rPr>
              <a:t>TOPIC IDEAS</a:t>
            </a:r>
          </a:p>
        </p:txBody>
      </p:sp>
      <p:sp>
        <p:nvSpPr>
          <p:cNvPr id="3" name="Content Placeholder 2">
            <a:extLst>
              <a:ext uri="{FF2B5EF4-FFF2-40B4-BE49-F238E27FC236}">
                <a16:creationId xmlns:a16="http://schemas.microsoft.com/office/drawing/2014/main" id="{7C845069-4A66-4021-960E-FC756B9AFF90}"/>
              </a:ext>
            </a:extLst>
          </p:cNvPr>
          <p:cNvSpPr>
            <a:spLocks noGrp="1"/>
          </p:cNvSpPr>
          <p:nvPr>
            <p:ph idx="1"/>
          </p:nvPr>
        </p:nvSpPr>
        <p:spPr>
          <a:xfrm>
            <a:off x="7546596" y="4797921"/>
            <a:ext cx="2211198" cy="1952113"/>
          </a:xfrm>
        </p:spPr>
        <p:txBody>
          <a:bodyPr>
            <a:normAutofit lnSpcReduction="10000"/>
          </a:bodyPr>
          <a:lstStyle/>
          <a:p>
            <a:pPr marL="0" indent="0">
              <a:buNone/>
            </a:pPr>
            <a:r>
              <a:rPr lang="en-GB" dirty="0">
                <a:latin typeface="Bahnschrift" panose="020B0502040204020203" pitchFamily="34" charset="0"/>
              </a:rPr>
              <a:t>Namibia</a:t>
            </a:r>
            <a:endParaRPr lang="en-GB" dirty="0"/>
          </a:p>
          <a:p>
            <a:r>
              <a:rPr lang="en-GB" sz="1800" dirty="0">
                <a:latin typeface="Bahnschrift" panose="020B0502040204020203" pitchFamily="34" charset="0"/>
              </a:rPr>
              <a:t>Diamond Industry</a:t>
            </a:r>
          </a:p>
          <a:p>
            <a:r>
              <a:rPr lang="en-GB" sz="1800" dirty="0">
                <a:latin typeface="Bahnschrift" panose="020B0502040204020203" pitchFamily="34" charset="0"/>
              </a:rPr>
              <a:t>Sand Surfers</a:t>
            </a:r>
          </a:p>
          <a:p>
            <a:r>
              <a:rPr lang="en-GB" sz="1800" dirty="0">
                <a:latin typeface="Bahnschrift" panose="020B0502040204020203" pitchFamily="34" charset="0"/>
              </a:rPr>
              <a:t>Saving the Rhinos</a:t>
            </a:r>
          </a:p>
          <a:p>
            <a:r>
              <a:rPr lang="en-GB" sz="1800" dirty="0">
                <a:latin typeface="Bahnschrift" panose="020B0502040204020203" pitchFamily="34" charset="0"/>
              </a:rPr>
              <a:t>Living In a Desert</a:t>
            </a:r>
          </a:p>
        </p:txBody>
      </p:sp>
      <p:sp>
        <p:nvSpPr>
          <p:cNvPr id="8" name="Content Placeholder 2">
            <a:extLst>
              <a:ext uri="{FF2B5EF4-FFF2-40B4-BE49-F238E27FC236}">
                <a16:creationId xmlns:a16="http://schemas.microsoft.com/office/drawing/2014/main" id="{298865BD-C16C-4061-93FA-2E126F85A2F2}"/>
              </a:ext>
            </a:extLst>
          </p:cNvPr>
          <p:cNvSpPr txBox="1">
            <a:spLocks/>
          </p:cNvSpPr>
          <p:nvPr/>
        </p:nvSpPr>
        <p:spPr>
          <a:xfrm>
            <a:off x="2506640" y="4447364"/>
            <a:ext cx="2211198" cy="2095295"/>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dirty="0">
                <a:latin typeface="Bahnschrift" panose="020B0502040204020203" pitchFamily="34" charset="0"/>
              </a:rPr>
              <a:t>Canal Boats</a:t>
            </a:r>
          </a:p>
          <a:p>
            <a:r>
              <a:rPr lang="en-GB" sz="1800" dirty="0">
                <a:latin typeface="Bahnschrift" panose="020B0502040204020203" pitchFamily="34" charset="0"/>
              </a:rPr>
              <a:t>Live-a-board Life</a:t>
            </a:r>
          </a:p>
          <a:p>
            <a:r>
              <a:rPr lang="en-GB" sz="1800" dirty="0">
                <a:latin typeface="Bahnschrift" panose="020B0502040204020203" pitchFamily="34" charset="0"/>
              </a:rPr>
              <a:t>Culture</a:t>
            </a:r>
          </a:p>
          <a:p>
            <a:r>
              <a:rPr lang="en-GB" sz="1800" dirty="0">
                <a:latin typeface="Bahnschrift" panose="020B0502040204020203" pitchFamily="34" charset="0"/>
              </a:rPr>
              <a:t>How they get basic needs</a:t>
            </a:r>
          </a:p>
          <a:p>
            <a:r>
              <a:rPr lang="en-GB" sz="1800" dirty="0">
                <a:latin typeface="Bahnschrift" panose="020B0502040204020203" pitchFamily="34" charset="0"/>
              </a:rPr>
              <a:t>Risk of loosing their freedom</a:t>
            </a:r>
          </a:p>
        </p:txBody>
      </p:sp>
      <p:sp>
        <p:nvSpPr>
          <p:cNvPr id="9" name="Content Placeholder 2">
            <a:extLst>
              <a:ext uri="{FF2B5EF4-FFF2-40B4-BE49-F238E27FC236}">
                <a16:creationId xmlns:a16="http://schemas.microsoft.com/office/drawing/2014/main" id="{6FE89951-80AE-4339-97F5-BA109C7990AA}"/>
              </a:ext>
            </a:extLst>
          </p:cNvPr>
          <p:cNvSpPr txBox="1">
            <a:spLocks/>
          </p:cNvSpPr>
          <p:nvPr/>
        </p:nvSpPr>
        <p:spPr>
          <a:xfrm>
            <a:off x="7546596" y="2410634"/>
            <a:ext cx="2211198" cy="2220833"/>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dirty="0">
                <a:latin typeface="Bahnschrift" panose="020B0502040204020203" pitchFamily="34" charset="0"/>
              </a:rPr>
              <a:t>The Netherlands</a:t>
            </a:r>
          </a:p>
          <a:p>
            <a:r>
              <a:rPr lang="en-GB" sz="1800" dirty="0">
                <a:latin typeface="Bahnschrift" panose="020B0502040204020203" pitchFamily="34" charset="0"/>
              </a:rPr>
              <a:t>Rising Sea levels</a:t>
            </a:r>
          </a:p>
          <a:p>
            <a:r>
              <a:rPr lang="en-GB" sz="1800" dirty="0">
                <a:latin typeface="Bahnschrift" panose="020B0502040204020203" pitchFamily="34" charset="0"/>
              </a:rPr>
              <a:t>Gouda</a:t>
            </a:r>
          </a:p>
          <a:p>
            <a:r>
              <a:rPr lang="en-GB" sz="1800" dirty="0">
                <a:latin typeface="Bahnschrift" panose="020B0502040204020203" pitchFamily="34" charset="0"/>
              </a:rPr>
              <a:t>Narrow Canal Houses</a:t>
            </a:r>
          </a:p>
          <a:p>
            <a:r>
              <a:rPr lang="en-GB" sz="1800" dirty="0">
                <a:latin typeface="Bahnschrift" panose="020B0502040204020203" pitchFamily="34" charset="0"/>
              </a:rPr>
              <a:t>Cycling flat roads</a:t>
            </a:r>
          </a:p>
          <a:p>
            <a:r>
              <a:rPr lang="en-GB" sz="1800" dirty="0">
                <a:latin typeface="Bahnschrift" panose="020B0502040204020203" pitchFamily="34" charset="0"/>
              </a:rPr>
              <a:t>Change In Name</a:t>
            </a:r>
          </a:p>
        </p:txBody>
      </p:sp>
      <p:sp>
        <p:nvSpPr>
          <p:cNvPr id="10" name="Content Placeholder 2">
            <a:extLst>
              <a:ext uri="{FF2B5EF4-FFF2-40B4-BE49-F238E27FC236}">
                <a16:creationId xmlns:a16="http://schemas.microsoft.com/office/drawing/2014/main" id="{0A08F383-84FD-4279-A85F-BF77D781025C}"/>
              </a:ext>
            </a:extLst>
          </p:cNvPr>
          <p:cNvSpPr txBox="1">
            <a:spLocks/>
          </p:cNvSpPr>
          <p:nvPr/>
        </p:nvSpPr>
        <p:spPr>
          <a:xfrm>
            <a:off x="3085527" y="2162465"/>
            <a:ext cx="1939036" cy="1952113"/>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dirty="0">
                <a:latin typeface="Bahnschrift" panose="020B0502040204020203" pitchFamily="34" charset="0"/>
              </a:rPr>
              <a:t>Accents</a:t>
            </a:r>
            <a:endParaRPr lang="en-GB" dirty="0"/>
          </a:p>
          <a:p>
            <a:r>
              <a:rPr lang="en-GB" sz="1800" dirty="0">
                <a:latin typeface="Bahnschrift" panose="020B0502040204020203" pitchFamily="34" charset="0"/>
              </a:rPr>
              <a:t>How they come about</a:t>
            </a:r>
          </a:p>
          <a:p>
            <a:r>
              <a:rPr lang="en-GB" sz="1800" dirty="0">
                <a:latin typeface="Bahnschrift" panose="020B0502040204020203" pitchFamily="34" charset="0"/>
              </a:rPr>
              <a:t>New Accents</a:t>
            </a:r>
          </a:p>
          <a:p>
            <a:r>
              <a:rPr lang="en-GB" sz="1800" dirty="0">
                <a:latin typeface="Bahnschrift" panose="020B0502040204020203" pitchFamily="34" charset="0"/>
              </a:rPr>
              <a:t>Slang</a:t>
            </a:r>
          </a:p>
          <a:p>
            <a:r>
              <a:rPr lang="en-GB" sz="1800" dirty="0">
                <a:latin typeface="Bahnschrift" panose="020B0502040204020203" pitchFamily="34" charset="0"/>
              </a:rPr>
              <a:t>English Accents</a:t>
            </a:r>
          </a:p>
        </p:txBody>
      </p:sp>
      <p:sp>
        <p:nvSpPr>
          <p:cNvPr id="11" name="Content Placeholder 2">
            <a:extLst>
              <a:ext uri="{FF2B5EF4-FFF2-40B4-BE49-F238E27FC236}">
                <a16:creationId xmlns:a16="http://schemas.microsoft.com/office/drawing/2014/main" id="{4CF2B970-648D-49FE-ABF8-6E6C45DFFB91}"/>
              </a:ext>
            </a:extLst>
          </p:cNvPr>
          <p:cNvSpPr txBox="1">
            <a:spLocks/>
          </p:cNvSpPr>
          <p:nvPr/>
        </p:nvSpPr>
        <p:spPr>
          <a:xfrm>
            <a:off x="7546596" y="274421"/>
            <a:ext cx="2211198" cy="195211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dirty="0">
                <a:latin typeface="Bahnschrift" panose="020B0502040204020203" pitchFamily="34" charset="0"/>
              </a:rPr>
              <a:t>Overtourism</a:t>
            </a:r>
            <a:endParaRPr lang="en-GB" dirty="0"/>
          </a:p>
          <a:p>
            <a:r>
              <a:rPr lang="en-GB" sz="1600" dirty="0">
                <a:latin typeface="Bahnschrift" panose="020B0502040204020203" pitchFamily="34" charset="0"/>
              </a:rPr>
              <a:t>What it is</a:t>
            </a:r>
          </a:p>
          <a:p>
            <a:r>
              <a:rPr lang="en-GB" sz="1600" dirty="0">
                <a:latin typeface="Bahnschrift" panose="020B0502040204020203" pitchFamily="34" charset="0"/>
              </a:rPr>
              <a:t>How to prevent it getting worse</a:t>
            </a:r>
          </a:p>
          <a:p>
            <a:r>
              <a:rPr lang="en-GB" sz="1600" dirty="0">
                <a:latin typeface="Bahnschrift" panose="020B0502040204020203" pitchFamily="34" charset="0"/>
              </a:rPr>
              <a:t>Venice</a:t>
            </a:r>
          </a:p>
          <a:p>
            <a:endParaRPr lang="en-GB" sz="1800" dirty="0"/>
          </a:p>
        </p:txBody>
      </p:sp>
      <p:pic>
        <p:nvPicPr>
          <p:cNvPr id="12" name="Picture 2" descr="Image result for the netherlands">
            <a:extLst>
              <a:ext uri="{FF2B5EF4-FFF2-40B4-BE49-F238E27FC236}">
                <a16:creationId xmlns:a16="http://schemas.microsoft.com/office/drawing/2014/main" id="{EA9E67B5-89D7-4B4A-BFE2-069CB65BB88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1919" r="2697"/>
          <a:stretch/>
        </p:blipFill>
        <p:spPr bwMode="auto">
          <a:xfrm>
            <a:off x="5024563" y="2410635"/>
            <a:ext cx="2354159" cy="2036729"/>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Image result for talking">
            <a:extLst>
              <a:ext uri="{FF2B5EF4-FFF2-40B4-BE49-F238E27FC236}">
                <a16:creationId xmlns:a16="http://schemas.microsoft.com/office/drawing/2014/main" id="{33707833-3D73-4035-9472-F96D2C9775E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7213" y="2152891"/>
            <a:ext cx="2754377" cy="1834784"/>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Image result for overtourism">
            <a:extLst>
              <a:ext uri="{FF2B5EF4-FFF2-40B4-BE49-F238E27FC236}">
                <a16:creationId xmlns:a16="http://schemas.microsoft.com/office/drawing/2014/main" id="{F86DA7A6-8F80-4EF9-AE32-E3B453EA753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5208"/>
          <a:stretch/>
        </p:blipFill>
        <p:spPr bwMode="auto">
          <a:xfrm>
            <a:off x="4574795" y="274421"/>
            <a:ext cx="2823594" cy="1878470"/>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Image result for canal boat">
            <a:extLst>
              <a:ext uri="{FF2B5EF4-FFF2-40B4-BE49-F238E27FC236}">
                <a16:creationId xmlns:a16="http://schemas.microsoft.com/office/drawing/2014/main" id="{A87120A3-CB39-4DC1-BE12-4C1757B1DB68}"/>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5825" r="8108"/>
          <a:stretch/>
        </p:blipFill>
        <p:spPr bwMode="auto">
          <a:xfrm>
            <a:off x="247213" y="4353886"/>
            <a:ext cx="2091453" cy="23083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93115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ED9DD-E869-4AD2-A745-E5737EF40FBE}"/>
              </a:ext>
            </a:extLst>
          </p:cNvPr>
          <p:cNvSpPr>
            <a:spLocks noGrp="1"/>
          </p:cNvSpPr>
          <p:nvPr>
            <p:ph type="title"/>
          </p:nvPr>
        </p:nvSpPr>
        <p:spPr>
          <a:xfrm>
            <a:off x="338399" y="229547"/>
            <a:ext cx="5382893" cy="1279581"/>
          </a:xfrm>
        </p:spPr>
        <p:txBody>
          <a:bodyPr>
            <a:noAutofit/>
          </a:bodyPr>
          <a:lstStyle/>
          <a:p>
            <a:r>
              <a:rPr lang="en-GB" b="1" dirty="0">
                <a:latin typeface="Bahnschrift" panose="020B0502040204020203" pitchFamily="34" charset="0"/>
              </a:rPr>
              <a:t>THE NETHERLANDS VARIOUS TOPICS</a:t>
            </a:r>
          </a:p>
        </p:txBody>
      </p:sp>
      <p:graphicFrame>
        <p:nvGraphicFramePr>
          <p:cNvPr id="6" name="Table 5">
            <a:extLst>
              <a:ext uri="{FF2B5EF4-FFF2-40B4-BE49-F238E27FC236}">
                <a16:creationId xmlns:a16="http://schemas.microsoft.com/office/drawing/2014/main" id="{3BCCC0D7-A7F8-4A16-BDC8-59776780D39B}"/>
              </a:ext>
            </a:extLst>
          </p:cNvPr>
          <p:cNvGraphicFramePr>
            <a:graphicFrameLocks noGrp="1"/>
          </p:cNvGraphicFramePr>
          <p:nvPr>
            <p:extLst>
              <p:ext uri="{D42A27DB-BD31-4B8C-83A1-F6EECF244321}">
                <p14:modId xmlns:p14="http://schemas.microsoft.com/office/powerpoint/2010/main" val="3636300687"/>
              </p:ext>
            </p:extLst>
          </p:nvPr>
        </p:nvGraphicFramePr>
        <p:xfrm>
          <a:off x="338399" y="1751123"/>
          <a:ext cx="9229201" cy="4810218"/>
        </p:xfrm>
        <a:graphic>
          <a:graphicData uri="http://schemas.openxmlformats.org/drawingml/2006/table">
            <a:tbl>
              <a:tblPr firstRow="1" bandRow="1">
                <a:tableStyleId>{5C22544A-7EE6-4342-B048-85BDC9FD1C3A}</a:tableStyleId>
              </a:tblPr>
              <a:tblGrid>
                <a:gridCol w="1860940">
                  <a:extLst>
                    <a:ext uri="{9D8B030D-6E8A-4147-A177-3AD203B41FA5}">
                      <a16:colId xmlns:a16="http://schemas.microsoft.com/office/drawing/2014/main" val="2319393047"/>
                    </a:ext>
                  </a:extLst>
                </a:gridCol>
                <a:gridCol w="1860940">
                  <a:extLst>
                    <a:ext uri="{9D8B030D-6E8A-4147-A177-3AD203B41FA5}">
                      <a16:colId xmlns:a16="http://schemas.microsoft.com/office/drawing/2014/main" val="436192756"/>
                    </a:ext>
                  </a:extLst>
                </a:gridCol>
                <a:gridCol w="1860940">
                  <a:extLst>
                    <a:ext uri="{9D8B030D-6E8A-4147-A177-3AD203B41FA5}">
                      <a16:colId xmlns:a16="http://schemas.microsoft.com/office/drawing/2014/main" val="710564198"/>
                    </a:ext>
                  </a:extLst>
                </a:gridCol>
                <a:gridCol w="1860940">
                  <a:extLst>
                    <a:ext uri="{9D8B030D-6E8A-4147-A177-3AD203B41FA5}">
                      <a16:colId xmlns:a16="http://schemas.microsoft.com/office/drawing/2014/main" val="1958883249"/>
                    </a:ext>
                  </a:extLst>
                </a:gridCol>
                <a:gridCol w="1785441">
                  <a:extLst>
                    <a:ext uri="{9D8B030D-6E8A-4147-A177-3AD203B41FA5}">
                      <a16:colId xmlns:a16="http://schemas.microsoft.com/office/drawing/2014/main" val="1894360810"/>
                    </a:ext>
                  </a:extLst>
                </a:gridCol>
              </a:tblGrid>
              <a:tr h="620785">
                <a:tc>
                  <a:txBody>
                    <a:bodyPr/>
                    <a:lstStyle/>
                    <a:p>
                      <a:pPr algn="ctr"/>
                      <a:r>
                        <a:rPr lang="en-GB" dirty="0">
                          <a:latin typeface="Bahnschrift" panose="020B0502040204020203" pitchFamily="34" charset="0"/>
                        </a:rPr>
                        <a:t>TOPIC</a:t>
                      </a:r>
                    </a:p>
                  </a:txBody>
                  <a:tcPr anchor="ctr">
                    <a:solidFill>
                      <a:srgbClr val="494977"/>
                    </a:solidFill>
                  </a:tcPr>
                </a:tc>
                <a:tc>
                  <a:txBody>
                    <a:bodyPr/>
                    <a:lstStyle/>
                    <a:p>
                      <a:pPr algn="ctr"/>
                      <a:r>
                        <a:rPr lang="en-GB" dirty="0">
                          <a:latin typeface="Bahnschrift" panose="020B0502040204020203" pitchFamily="34" charset="0"/>
                        </a:rPr>
                        <a:t>HAS IT BEEN DONE?</a:t>
                      </a:r>
                    </a:p>
                  </a:txBody>
                  <a:tcPr anchor="ctr">
                    <a:solidFill>
                      <a:srgbClr val="494977"/>
                    </a:solidFill>
                  </a:tcPr>
                </a:tc>
                <a:tc>
                  <a:txBody>
                    <a:bodyPr/>
                    <a:lstStyle/>
                    <a:p>
                      <a:pPr algn="ctr"/>
                      <a:r>
                        <a:rPr lang="en-GB" dirty="0">
                          <a:latin typeface="Bahnschrift" panose="020B0502040204020203" pitchFamily="34" charset="0"/>
                        </a:rPr>
                        <a:t>WHERE WOULD I FILM?</a:t>
                      </a:r>
                    </a:p>
                  </a:txBody>
                  <a:tcPr anchor="ctr">
                    <a:solidFill>
                      <a:srgbClr val="494977"/>
                    </a:solidFill>
                  </a:tcPr>
                </a:tc>
                <a:tc>
                  <a:txBody>
                    <a:bodyPr/>
                    <a:lstStyle/>
                    <a:p>
                      <a:pPr algn="ctr"/>
                      <a:r>
                        <a:rPr lang="en-GB" dirty="0">
                          <a:latin typeface="Bahnschrift" panose="020B0502040204020203" pitchFamily="34" charset="0"/>
                        </a:rPr>
                        <a:t>HOW LONG WOULD IT BE?</a:t>
                      </a:r>
                    </a:p>
                  </a:txBody>
                  <a:tcPr anchor="ctr">
                    <a:solidFill>
                      <a:srgbClr val="494977"/>
                    </a:solidFill>
                  </a:tcPr>
                </a:tc>
                <a:tc>
                  <a:txBody>
                    <a:bodyPr/>
                    <a:lstStyle/>
                    <a:p>
                      <a:pPr algn="ctr"/>
                      <a:r>
                        <a:rPr lang="en-GB" dirty="0">
                          <a:latin typeface="Bahnschrift" panose="020B0502040204020203" pitchFamily="34" charset="0"/>
                        </a:rPr>
                        <a:t>RATED OUT OF 10</a:t>
                      </a:r>
                    </a:p>
                  </a:txBody>
                  <a:tcPr anchor="ctr">
                    <a:solidFill>
                      <a:srgbClr val="494977"/>
                    </a:solidFill>
                  </a:tcPr>
                </a:tc>
                <a:extLst>
                  <a:ext uri="{0D108BD9-81ED-4DB2-BD59-A6C34878D82A}">
                    <a16:rowId xmlns:a16="http://schemas.microsoft.com/office/drawing/2014/main" val="2527204798"/>
                  </a:ext>
                </a:extLst>
              </a:tr>
              <a:tr h="69502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800" dirty="0">
                          <a:latin typeface="Bahnschrift" panose="020B0502040204020203" pitchFamily="34" charset="0"/>
                        </a:rPr>
                        <a:t>Rising Sea levels</a:t>
                      </a:r>
                    </a:p>
                  </a:txBody>
                  <a:tcPr anchor="ctr">
                    <a:solidFill>
                      <a:schemeClr val="bg1">
                        <a:lumMod val="95000"/>
                      </a:schemeClr>
                    </a:solidFill>
                  </a:tcPr>
                </a:tc>
                <a:tc>
                  <a:txBody>
                    <a:bodyPr/>
                    <a:lstStyle/>
                    <a:p>
                      <a:pPr algn="ctr"/>
                      <a:r>
                        <a:rPr lang="en-GB" dirty="0">
                          <a:latin typeface="Bahnschrift" panose="020B0502040204020203" pitchFamily="34" charset="0"/>
                        </a:rPr>
                        <a:t>Yes, loads of times</a:t>
                      </a:r>
                    </a:p>
                  </a:txBody>
                  <a:tcPr anchor="ctr">
                    <a:solidFill>
                      <a:schemeClr val="bg1">
                        <a:lumMod val="95000"/>
                      </a:schemeClr>
                    </a:solidFill>
                  </a:tcPr>
                </a:tc>
                <a:tc>
                  <a:txBody>
                    <a:bodyPr/>
                    <a:lstStyle/>
                    <a:p>
                      <a:pPr algn="ctr"/>
                      <a:r>
                        <a:rPr lang="en-GB" dirty="0">
                          <a:latin typeface="Bahnschrift" panose="020B0502040204020203" pitchFamily="34" charset="0"/>
                        </a:rPr>
                        <a:t>Everywhere</a:t>
                      </a:r>
                    </a:p>
                  </a:txBody>
                  <a:tcPr anchor="ctr">
                    <a:solidFill>
                      <a:schemeClr val="bg1">
                        <a:lumMod val="95000"/>
                      </a:schemeClr>
                    </a:solidFill>
                  </a:tcPr>
                </a:tc>
                <a:tc>
                  <a:txBody>
                    <a:bodyPr/>
                    <a:lstStyle/>
                    <a:p>
                      <a:pPr algn="ctr"/>
                      <a:r>
                        <a:rPr lang="en-GB" dirty="0">
                          <a:latin typeface="Bahnschrift" panose="020B0502040204020203" pitchFamily="34" charset="0"/>
                        </a:rPr>
                        <a:t>20m</a:t>
                      </a:r>
                    </a:p>
                  </a:txBody>
                  <a:tcPr anchor="ctr">
                    <a:solidFill>
                      <a:schemeClr val="bg1">
                        <a:lumMod val="95000"/>
                      </a:schemeClr>
                    </a:solidFill>
                  </a:tcPr>
                </a:tc>
                <a:tc>
                  <a:txBody>
                    <a:bodyPr/>
                    <a:lstStyle/>
                    <a:p>
                      <a:pPr algn="ctr"/>
                      <a:r>
                        <a:rPr lang="en-GB" b="0" dirty="0">
                          <a:latin typeface="Bahnschrift" panose="020B0502040204020203" pitchFamily="34" charset="0"/>
                        </a:rPr>
                        <a:t>7/10</a:t>
                      </a:r>
                    </a:p>
                  </a:txBody>
                  <a:tcPr anchor="ctr">
                    <a:solidFill>
                      <a:schemeClr val="bg1">
                        <a:lumMod val="95000"/>
                      </a:schemeClr>
                    </a:solidFill>
                  </a:tcPr>
                </a:tc>
                <a:extLst>
                  <a:ext uri="{0D108BD9-81ED-4DB2-BD59-A6C34878D82A}">
                    <a16:rowId xmlns:a16="http://schemas.microsoft.com/office/drawing/2014/main" val="609191517"/>
                  </a:ext>
                </a:extLst>
              </a:tr>
              <a:tr h="69502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800" dirty="0">
                          <a:latin typeface="Bahnschrift" panose="020B0502040204020203" pitchFamily="34" charset="0"/>
                        </a:rPr>
                        <a:t>Gouda</a:t>
                      </a:r>
                    </a:p>
                  </a:txBody>
                  <a:tcPr anchor="ctr">
                    <a:solidFill>
                      <a:schemeClr val="bg1">
                        <a:lumMod val="95000"/>
                      </a:schemeClr>
                    </a:solidFill>
                  </a:tcPr>
                </a:tc>
                <a:tc>
                  <a:txBody>
                    <a:bodyPr/>
                    <a:lstStyle/>
                    <a:p>
                      <a:pPr algn="ctr"/>
                      <a:r>
                        <a:rPr lang="en-GB" dirty="0">
                          <a:latin typeface="Bahnschrift" panose="020B0502040204020203" pitchFamily="34" charset="0"/>
                        </a:rPr>
                        <a:t>Yes, several times</a:t>
                      </a:r>
                    </a:p>
                  </a:txBody>
                  <a:tcPr anchor="ctr">
                    <a:solidFill>
                      <a:schemeClr val="bg1">
                        <a:lumMod val="95000"/>
                      </a:schemeClr>
                    </a:solidFill>
                  </a:tcPr>
                </a:tc>
                <a:tc>
                  <a:txBody>
                    <a:bodyPr/>
                    <a:lstStyle/>
                    <a:p>
                      <a:pPr algn="ctr"/>
                      <a:r>
                        <a:rPr lang="en-GB" dirty="0">
                          <a:latin typeface="Bahnschrift" panose="020B0502040204020203" pitchFamily="34" charset="0"/>
                        </a:rPr>
                        <a:t>Gouda Factory</a:t>
                      </a:r>
                    </a:p>
                  </a:txBody>
                  <a:tcPr anchor="ctr">
                    <a:solidFill>
                      <a:schemeClr val="bg1">
                        <a:lumMod val="95000"/>
                      </a:schemeClr>
                    </a:solidFill>
                  </a:tcPr>
                </a:tc>
                <a:tc>
                  <a:txBody>
                    <a:bodyPr/>
                    <a:lstStyle/>
                    <a:p>
                      <a:pPr algn="ctr"/>
                      <a:r>
                        <a:rPr lang="en-GB" dirty="0">
                          <a:latin typeface="Bahnschrift" panose="020B0502040204020203" pitchFamily="34" charset="0"/>
                        </a:rPr>
                        <a:t>15m</a:t>
                      </a:r>
                    </a:p>
                  </a:txBody>
                  <a:tcPr anchor="ctr">
                    <a:solidFill>
                      <a:schemeClr val="bg1">
                        <a:lumMod val="95000"/>
                      </a:schemeClr>
                    </a:solidFill>
                  </a:tcPr>
                </a:tc>
                <a:tc>
                  <a:txBody>
                    <a:bodyPr/>
                    <a:lstStyle/>
                    <a:p>
                      <a:pPr algn="ctr"/>
                      <a:r>
                        <a:rPr lang="en-GB" b="0" dirty="0">
                          <a:latin typeface="Bahnschrift" panose="020B0502040204020203" pitchFamily="34" charset="0"/>
                        </a:rPr>
                        <a:t>3/10</a:t>
                      </a:r>
                    </a:p>
                  </a:txBody>
                  <a:tcPr anchor="ctr">
                    <a:solidFill>
                      <a:schemeClr val="bg1">
                        <a:lumMod val="95000"/>
                      </a:schemeClr>
                    </a:solidFill>
                  </a:tcPr>
                </a:tc>
                <a:extLst>
                  <a:ext uri="{0D108BD9-81ED-4DB2-BD59-A6C34878D82A}">
                    <a16:rowId xmlns:a16="http://schemas.microsoft.com/office/drawing/2014/main" val="482978007"/>
                  </a:ext>
                </a:extLst>
              </a:tr>
              <a:tr h="69502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800" dirty="0">
                          <a:latin typeface="Bahnschrift" panose="020B0502040204020203" pitchFamily="34" charset="0"/>
                        </a:rPr>
                        <a:t>Narrow Canal Houses</a:t>
                      </a:r>
                    </a:p>
                  </a:txBody>
                  <a:tcPr anchor="ctr">
                    <a:solidFill>
                      <a:schemeClr val="bg1">
                        <a:lumMod val="95000"/>
                      </a:schemeClr>
                    </a:solidFill>
                  </a:tcPr>
                </a:tc>
                <a:tc>
                  <a:txBody>
                    <a:bodyPr/>
                    <a:lstStyle/>
                    <a:p>
                      <a:pPr algn="ctr"/>
                      <a:r>
                        <a:rPr lang="en-GB" dirty="0">
                          <a:latin typeface="Bahnschrift" panose="020B0502040204020203" pitchFamily="34" charset="0"/>
                        </a:rPr>
                        <a:t>Yes, a couple of times</a:t>
                      </a:r>
                    </a:p>
                  </a:txBody>
                  <a:tcPr anchor="ctr">
                    <a:solidFill>
                      <a:schemeClr val="bg1">
                        <a:lumMod val="95000"/>
                      </a:schemeClr>
                    </a:solidFill>
                  </a:tcPr>
                </a:tc>
                <a:tc>
                  <a:txBody>
                    <a:bodyPr/>
                    <a:lstStyle/>
                    <a:p>
                      <a:pPr algn="ctr"/>
                      <a:r>
                        <a:rPr lang="en-GB" dirty="0">
                          <a:latin typeface="Bahnschrift" panose="020B0502040204020203" pitchFamily="34" charset="0"/>
                        </a:rPr>
                        <a:t>Amsterdam</a:t>
                      </a:r>
                    </a:p>
                  </a:txBody>
                  <a:tcPr anchor="ctr">
                    <a:solidFill>
                      <a:schemeClr val="bg1">
                        <a:lumMod val="95000"/>
                      </a:schemeClr>
                    </a:solidFill>
                  </a:tcPr>
                </a:tc>
                <a:tc>
                  <a:txBody>
                    <a:bodyPr/>
                    <a:lstStyle/>
                    <a:p>
                      <a:pPr algn="ctr"/>
                      <a:r>
                        <a:rPr lang="en-GB" dirty="0">
                          <a:latin typeface="Bahnschrift" panose="020B0502040204020203" pitchFamily="34" charset="0"/>
                        </a:rPr>
                        <a:t>8m</a:t>
                      </a:r>
                    </a:p>
                  </a:txBody>
                  <a:tcPr anchor="ctr">
                    <a:solidFill>
                      <a:schemeClr val="bg1">
                        <a:lumMod val="95000"/>
                      </a:schemeClr>
                    </a:solidFill>
                  </a:tcPr>
                </a:tc>
                <a:tc>
                  <a:txBody>
                    <a:bodyPr/>
                    <a:lstStyle/>
                    <a:p>
                      <a:pPr algn="ctr"/>
                      <a:r>
                        <a:rPr lang="en-GB" b="0" dirty="0">
                          <a:latin typeface="Bahnschrift" panose="020B0502040204020203" pitchFamily="34" charset="0"/>
                        </a:rPr>
                        <a:t>6/10</a:t>
                      </a:r>
                    </a:p>
                  </a:txBody>
                  <a:tcPr anchor="ctr">
                    <a:solidFill>
                      <a:schemeClr val="bg1">
                        <a:lumMod val="95000"/>
                      </a:schemeClr>
                    </a:solidFill>
                  </a:tcPr>
                </a:tc>
                <a:extLst>
                  <a:ext uri="{0D108BD9-81ED-4DB2-BD59-A6C34878D82A}">
                    <a16:rowId xmlns:a16="http://schemas.microsoft.com/office/drawing/2014/main" val="3044597343"/>
                  </a:ext>
                </a:extLst>
              </a:tr>
              <a:tr h="69502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800" dirty="0">
                          <a:latin typeface="Bahnschrift" panose="020B0502040204020203" pitchFamily="34" charset="0"/>
                        </a:rPr>
                        <a:t>Cycling flat roads</a:t>
                      </a:r>
                    </a:p>
                  </a:txBody>
                  <a:tcPr anchor="ctr">
                    <a:solidFill>
                      <a:schemeClr val="bg1">
                        <a:lumMod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dirty="0">
                          <a:latin typeface="Bahnschrift" panose="020B0502040204020203" pitchFamily="34" charset="0"/>
                        </a:rPr>
                        <a:t>Yes, loads of times</a:t>
                      </a:r>
                    </a:p>
                  </a:txBody>
                  <a:tcPr anchor="ctr">
                    <a:solidFill>
                      <a:schemeClr val="bg1">
                        <a:lumMod val="85000"/>
                      </a:schemeClr>
                    </a:solidFill>
                  </a:tcPr>
                </a:tc>
                <a:tc>
                  <a:txBody>
                    <a:bodyPr/>
                    <a:lstStyle/>
                    <a:p>
                      <a:pPr algn="ctr"/>
                      <a:r>
                        <a:rPr lang="en-GB" dirty="0">
                          <a:latin typeface="Bahnschrift" panose="020B0502040204020203" pitchFamily="34" charset="0"/>
                        </a:rPr>
                        <a:t>Amsterdam, anywhere</a:t>
                      </a:r>
                    </a:p>
                  </a:txBody>
                  <a:tcPr anchor="ctr">
                    <a:solidFill>
                      <a:schemeClr val="bg1">
                        <a:lumMod val="85000"/>
                      </a:schemeClr>
                    </a:solidFill>
                  </a:tcPr>
                </a:tc>
                <a:tc>
                  <a:txBody>
                    <a:bodyPr/>
                    <a:lstStyle/>
                    <a:p>
                      <a:pPr algn="ctr"/>
                      <a:r>
                        <a:rPr lang="en-GB" dirty="0">
                          <a:latin typeface="Bahnschrift" panose="020B0502040204020203" pitchFamily="34" charset="0"/>
                        </a:rPr>
                        <a:t>10m</a:t>
                      </a:r>
                    </a:p>
                  </a:txBody>
                  <a:tcPr anchor="ctr">
                    <a:solidFill>
                      <a:schemeClr val="bg1">
                        <a:lumMod val="85000"/>
                      </a:schemeClr>
                    </a:solidFill>
                  </a:tcPr>
                </a:tc>
                <a:tc>
                  <a:txBody>
                    <a:bodyPr/>
                    <a:lstStyle/>
                    <a:p>
                      <a:pPr algn="ctr"/>
                      <a:r>
                        <a:rPr lang="en-GB" b="0" dirty="0">
                          <a:latin typeface="Bahnschrift" panose="020B0502040204020203" pitchFamily="34" charset="0"/>
                        </a:rPr>
                        <a:t>8/10</a:t>
                      </a:r>
                    </a:p>
                  </a:txBody>
                  <a:tcPr anchor="ctr">
                    <a:solidFill>
                      <a:schemeClr val="bg1">
                        <a:lumMod val="85000"/>
                      </a:schemeClr>
                    </a:solidFill>
                  </a:tcPr>
                </a:tc>
                <a:extLst>
                  <a:ext uri="{0D108BD9-81ED-4DB2-BD59-A6C34878D82A}">
                    <a16:rowId xmlns:a16="http://schemas.microsoft.com/office/drawing/2014/main" val="3077001303"/>
                  </a:ext>
                </a:extLst>
              </a:tr>
              <a:tr h="695023">
                <a:tc>
                  <a:txBody>
                    <a:bodyPr/>
                    <a:lstStyle/>
                    <a:p>
                      <a:pPr algn="ctr"/>
                      <a:r>
                        <a:rPr lang="en-GB" sz="1800" dirty="0">
                          <a:latin typeface="Bahnschrift" panose="020B0502040204020203" pitchFamily="34" charset="0"/>
                        </a:rPr>
                        <a:t>Foreigners In Amsterdam</a:t>
                      </a:r>
                      <a:endParaRPr lang="en-GB" dirty="0">
                        <a:latin typeface="Bahnschrift" panose="020B0502040204020203" pitchFamily="34" charset="0"/>
                      </a:endParaRPr>
                    </a:p>
                  </a:txBody>
                  <a:tcPr anchor="ctr">
                    <a:solidFill>
                      <a:schemeClr val="bg1">
                        <a:lumMod val="95000"/>
                      </a:schemeClr>
                    </a:solidFill>
                  </a:tcPr>
                </a:tc>
                <a:tc>
                  <a:txBody>
                    <a:bodyPr/>
                    <a:lstStyle/>
                    <a:p>
                      <a:pPr algn="ctr"/>
                      <a:r>
                        <a:rPr lang="en-GB" dirty="0">
                          <a:latin typeface="Bahnschrift" panose="020B0502040204020203" pitchFamily="34" charset="0"/>
                        </a:rPr>
                        <a:t>Once</a:t>
                      </a:r>
                    </a:p>
                  </a:txBody>
                  <a:tcPr anchor="ctr">
                    <a:solidFill>
                      <a:schemeClr val="bg1">
                        <a:lumMod val="95000"/>
                      </a:schemeClr>
                    </a:solidFill>
                  </a:tcPr>
                </a:tc>
                <a:tc>
                  <a:txBody>
                    <a:bodyPr/>
                    <a:lstStyle/>
                    <a:p>
                      <a:pPr algn="ctr"/>
                      <a:r>
                        <a:rPr lang="en-GB" dirty="0">
                          <a:latin typeface="Bahnschrift" panose="020B0502040204020203" pitchFamily="34" charset="0"/>
                        </a:rPr>
                        <a:t>Amsterdam</a:t>
                      </a:r>
                    </a:p>
                  </a:txBody>
                  <a:tcPr anchor="ctr">
                    <a:solidFill>
                      <a:schemeClr val="bg1">
                        <a:lumMod val="95000"/>
                      </a:schemeClr>
                    </a:solidFill>
                  </a:tcPr>
                </a:tc>
                <a:tc>
                  <a:txBody>
                    <a:bodyPr/>
                    <a:lstStyle/>
                    <a:p>
                      <a:pPr algn="ctr"/>
                      <a:r>
                        <a:rPr lang="en-GB" dirty="0">
                          <a:latin typeface="Bahnschrift" panose="020B0502040204020203" pitchFamily="34" charset="0"/>
                        </a:rPr>
                        <a:t>15m</a:t>
                      </a:r>
                    </a:p>
                  </a:txBody>
                  <a:tcPr anchor="ctr">
                    <a:solidFill>
                      <a:schemeClr val="bg1">
                        <a:lumMod val="95000"/>
                      </a:schemeClr>
                    </a:solidFill>
                  </a:tcPr>
                </a:tc>
                <a:tc>
                  <a:txBody>
                    <a:bodyPr/>
                    <a:lstStyle/>
                    <a:p>
                      <a:pPr algn="ctr"/>
                      <a:r>
                        <a:rPr lang="en-GB" b="0" dirty="0">
                          <a:latin typeface="Bahnschrift" panose="020B0502040204020203" pitchFamily="34" charset="0"/>
                        </a:rPr>
                        <a:t>5/10</a:t>
                      </a:r>
                    </a:p>
                  </a:txBody>
                  <a:tcPr anchor="ctr">
                    <a:solidFill>
                      <a:schemeClr val="bg1">
                        <a:lumMod val="95000"/>
                      </a:schemeClr>
                    </a:solidFill>
                  </a:tcPr>
                </a:tc>
                <a:extLst>
                  <a:ext uri="{0D108BD9-81ED-4DB2-BD59-A6C34878D82A}">
                    <a16:rowId xmlns:a16="http://schemas.microsoft.com/office/drawing/2014/main" val="3762362476"/>
                  </a:ext>
                </a:extLst>
              </a:tr>
              <a:tr h="695023">
                <a:tc>
                  <a:txBody>
                    <a:bodyPr/>
                    <a:lstStyle/>
                    <a:p>
                      <a:pPr algn="ctr"/>
                      <a:r>
                        <a:rPr lang="en-GB" dirty="0">
                          <a:latin typeface="Bahnschrift" panose="020B0502040204020203" pitchFamily="34" charset="0"/>
                        </a:rPr>
                        <a:t>Change In Name</a:t>
                      </a:r>
                    </a:p>
                  </a:txBody>
                  <a:tcPr anchor="ctr">
                    <a:solidFill>
                      <a:schemeClr val="bg1">
                        <a:lumMod val="95000"/>
                      </a:schemeClr>
                    </a:solidFill>
                  </a:tcPr>
                </a:tc>
                <a:tc>
                  <a:txBody>
                    <a:bodyPr/>
                    <a:lstStyle/>
                    <a:p>
                      <a:pPr algn="ctr"/>
                      <a:r>
                        <a:rPr lang="en-GB" dirty="0">
                          <a:latin typeface="Bahnschrift" panose="020B0502040204020203" pitchFamily="34" charset="0"/>
                        </a:rPr>
                        <a:t>Not a documentary</a:t>
                      </a:r>
                    </a:p>
                  </a:txBody>
                  <a:tcPr anchor="ctr">
                    <a:solidFill>
                      <a:schemeClr val="bg1">
                        <a:lumMod val="95000"/>
                      </a:schemeClr>
                    </a:solidFill>
                  </a:tcPr>
                </a:tc>
                <a:tc>
                  <a:txBody>
                    <a:bodyPr/>
                    <a:lstStyle/>
                    <a:p>
                      <a:pPr algn="ctr"/>
                      <a:r>
                        <a:rPr lang="en-GB" dirty="0">
                          <a:latin typeface="Bahnschrift" panose="020B0502040204020203" pitchFamily="34" charset="0"/>
                        </a:rPr>
                        <a:t>Amsterdam, anywhere</a:t>
                      </a:r>
                    </a:p>
                  </a:txBody>
                  <a:tcPr anchor="ctr">
                    <a:solidFill>
                      <a:schemeClr val="bg1">
                        <a:lumMod val="95000"/>
                      </a:schemeClr>
                    </a:solidFill>
                  </a:tcPr>
                </a:tc>
                <a:tc>
                  <a:txBody>
                    <a:bodyPr/>
                    <a:lstStyle/>
                    <a:p>
                      <a:pPr algn="ctr"/>
                      <a:r>
                        <a:rPr lang="en-GB" dirty="0">
                          <a:latin typeface="Bahnschrift" panose="020B0502040204020203" pitchFamily="34" charset="0"/>
                        </a:rPr>
                        <a:t>10m</a:t>
                      </a:r>
                    </a:p>
                  </a:txBody>
                  <a:tcPr anchor="ctr">
                    <a:solidFill>
                      <a:schemeClr val="bg1">
                        <a:lumMod val="95000"/>
                      </a:schemeClr>
                    </a:solidFill>
                  </a:tcPr>
                </a:tc>
                <a:tc>
                  <a:txBody>
                    <a:bodyPr/>
                    <a:lstStyle/>
                    <a:p>
                      <a:pPr algn="ctr"/>
                      <a:r>
                        <a:rPr lang="en-GB" b="0" dirty="0">
                          <a:latin typeface="Bahnschrift" panose="020B0502040204020203" pitchFamily="34" charset="0"/>
                        </a:rPr>
                        <a:t>6/10</a:t>
                      </a:r>
                    </a:p>
                  </a:txBody>
                  <a:tcPr anchor="ctr">
                    <a:solidFill>
                      <a:schemeClr val="bg1">
                        <a:lumMod val="95000"/>
                      </a:schemeClr>
                    </a:solidFill>
                  </a:tcPr>
                </a:tc>
                <a:extLst>
                  <a:ext uri="{0D108BD9-81ED-4DB2-BD59-A6C34878D82A}">
                    <a16:rowId xmlns:a16="http://schemas.microsoft.com/office/drawing/2014/main" val="2800587556"/>
                  </a:ext>
                </a:extLst>
              </a:tr>
            </a:tbl>
          </a:graphicData>
        </a:graphic>
      </p:graphicFrame>
    </p:spTree>
    <p:extLst>
      <p:ext uri="{BB962C8B-B14F-4D97-AF65-F5344CB8AC3E}">
        <p14:creationId xmlns:p14="http://schemas.microsoft.com/office/powerpoint/2010/main" val="8886626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ED9DD-E869-4AD2-A745-E5737EF40FBE}"/>
              </a:ext>
            </a:extLst>
          </p:cNvPr>
          <p:cNvSpPr>
            <a:spLocks noGrp="1"/>
          </p:cNvSpPr>
          <p:nvPr>
            <p:ph type="title"/>
          </p:nvPr>
        </p:nvSpPr>
        <p:spPr>
          <a:xfrm>
            <a:off x="339491" y="412206"/>
            <a:ext cx="4937183" cy="976824"/>
          </a:xfrm>
        </p:spPr>
        <p:txBody>
          <a:bodyPr>
            <a:noAutofit/>
          </a:bodyPr>
          <a:lstStyle/>
          <a:p>
            <a:r>
              <a:rPr lang="en-GB" b="1" dirty="0">
                <a:latin typeface="Bahnschrift" panose="020B0502040204020203" pitchFamily="34" charset="0"/>
              </a:rPr>
              <a:t>CHOSEN TOPIC PLAN</a:t>
            </a:r>
          </a:p>
        </p:txBody>
      </p:sp>
      <p:sp>
        <p:nvSpPr>
          <p:cNvPr id="3" name="TextBox 2">
            <a:extLst>
              <a:ext uri="{FF2B5EF4-FFF2-40B4-BE49-F238E27FC236}">
                <a16:creationId xmlns:a16="http://schemas.microsoft.com/office/drawing/2014/main" id="{90E740DA-1A74-4DB5-B106-BC86C02996A4}"/>
              </a:ext>
            </a:extLst>
          </p:cNvPr>
          <p:cNvSpPr txBox="1"/>
          <p:nvPr/>
        </p:nvSpPr>
        <p:spPr>
          <a:xfrm>
            <a:off x="339491" y="1690278"/>
            <a:ext cx="9207181" cy="2985433"/>
          </a:xfrm>
          <a:prstGeom prst="rect">
            <a:avLst/>
          </a:prstGeom>
          <a:noFill/>
        </p:spPr>
        <p:txBody>
          <a:bodyPr wrap="square" rtlCol="0">
            <a:spAutoFit/>
          </a:bodyPr>
          <a:lstStyle/>
          <a:p>
            <a:pPr lvl="0"/>
            <a:r>
              <a:rPr lang="en-GB" b="1" dirty="0">
                <a:solidFill>
                  <a:prstClr val="black"/>
                </a:solidFill>
                <a:latin typeface="Bahnschrift" panose="020B0502040204020203" pitchFamily="34" charset="0"/>
              </a:rPr>
              <a:t>Question:</a:t>
            </a:r>
            <a:r>
              <a:rPr lang="en-GB" sz="1400" dirty="0">
                <a:solidFill>
                  <a:prstClr val="black"/>
                </a:solidFill>
                <a:latin typeface="Bahnschrift" panose="020B0502040204020203" pitchFamily="34" charset="0"/>
              </a:rPr>
              <a:t> Are the public acting on climate change coverage in the media?</a:t>
            </a:r>
          </a:p>
          <a:p>
            <a:endParaRPr lang="en-GB" b="1" dirty="0">
              <a:latin typeface="Bahnschrift" panose="020B0502040204020203" pitchFamily="34" charset="0"/>
            </a:endParaRPr>
          </a:p>
          <a:p>
            <a:r>
              <a:rPr lang="en-GB" b="1" dirty="0">
                <a:latin typeface="Bahnschrift" panose="020B0502040204020203" pitchFamily="34" charset="0"/>
              </a:rPr>
              <a:t>Dissertation: </a:t>
            </a:r>
            <a:r>
              <a:rPr lang="en-GB" sz="1400" dirty="0">
                <a:latin typeface="Bahnschrift" panose="020B0502040204020203" pitchFamily="34" charset="0"/>
              </a:rPr>
              <a:t>I will talk about how personally, I feel that even though the media is filled with the climate change crisis and how we need to do something about it, the normal everyday people aren't doing what they need to do to save the planet.</a:t>
            </a:r>
          </a:p>
          <a:p>
            <a:endParaRPr lang="en-GB" b="1" dirty="0">
              <a:latin typeface="Bahnschrift" panose="020B0502040204020203" pitchFamily="34" charset="0"/>
            </a:endParaRPr>
          </a:p>
          <a:p>
            <a:r>
              <a:rPr lang="en-GB" b="1" dirty="0">
                <a:latin typeface="Bahnschrift" panose="020B0502040204020203" pitchFamily="34" charset="0"/>
              </a:rPr>
              <a:t>Documentary: </a:t>
            </a:r>
            <a:r>
              <a:rPr lang="en-GB" sz="1400" dirty="0">
                <a:latin typeface="Bahnschrift" panose="020B0502040204020203" pitchFamily="34" charset="0"/>
              </a:rPr>
              <a:t>For my video I will show my personal trip to The Netherlands and include my experiences, sightseeing and feelings. Just like ‘The Misadventures of Romesh’ I will have an educational side to it where I will talk about the history of cycling in Holland. I will also take a look at any trends I find and ask the public about their opinions on them, for example they don’t wear helmets. This will help me to get a real life Dutch view and give my documentary more depth. I will have cinematic establishing shots to fill in the gaps and make some parts where there is just a voiceover more intriguing and interesting.</a:t>
            </a:r>
          </a:p>
        </p:txBody>
      </p:sp>
      <p:pic>
        <p:nvPicPr>
          <p:cNvPr id="1026" name="Picture 2" descr="Image result for dutch bikes cartoon">
            <a:extLst>
              <a:ext uri="{FF2B5EF4-FFF2-40B4-BE49-F238E27FC236}">
                <a16:creationId xmlns:a16="http://schemas.microsoft.com/office/drawing/2014/main" id="{C007BD4B-1FA7-4BE6-9AC8-25587429E5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97008" y="412206"/>
            <a:ext cx="2300373" cy="167299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Image result for romesh ranganathan tour">
            <a:extLst>
              <a:ext uri="{FF2B5EF4-FFF2-40B4-BE49-F238E27FC236}">
                <a16:creationId xmlns:a16="http://schemas.microsoft.com/office/drawing/2014/main" id="{5AE9AA4D-8EE8-4C22-8DF8-4A2C7F2F3E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6930" y="4675711"/>
            <a:ext cx="3540155" cy="199133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holland flag">
            <a:extLst>
              <a:ext uri="{FF2B5EF4-FFF2-40B4-BE49-F238E27FC236}">
                <a16:creationId xmlns:a16="http://schemas.microsoft.com/office/drawing/2014/main" id="{45679BF3-2000-4BEF-A5AE-D7461B11180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1636294" y="4730812"/>
            <a:ext cx="3009811" cy="18811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60202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ED9DD-E869-4AD2-A745-E5737EF40FBE}"/>
              </a:ext>
            </a:extLst>
          </p:cNvPr>
          <p:cNvSpPr>
            <a:spLocks noGrp="1"/>
          </p:cNvSpPr>
          <p:nvPr>
            <p:ph type="title"/>
          </p:nvPr>
        </p:nvSpPr>
        <p:spPr>
          <a:xfrm>
            <a:off x="339491" y="412206"/>
            <a:ext cx="4937183" cy="976824"/>
          </a:xfrm>
        </p:spPr>
        <p:txBody>
          <a:bodyPr>
            <a:noAutofit/>
          </a:bodyPr>
          <a:lstStyle/>
          <a:p>
            <a:r>
              <a:rPr lang="en-GB" b="1" dirty="0">
                <a:latin typeface="Bahnschrift" panose="020B0502040204020203" pitchFamily="34" charset="0"/>
              </a:rPr>
              <a:t>DISSERTATION TOPIC RESEARCH</a:t>
            </a:r>
          </a:p>
        </p:txBody>
      </p:sp>
      <p:sp>
        <p:nvSpPr>
          <p:cNvPr id="3" name="TextBox 2">
            <a:extLst>
              <a:ext uri="{FF2B5EF4-FFF2-40B4-BE49-F238E27FC236}">
                <a16:creationId xmlns:a16="http://schemas.microsoft.com/office/drawing/2014/main" id="{90E740DA-1A74-4DB5-B106-BC86C02996A4}"/>
              </a:ext>
            </a:extLst>
          </p:cNvPr>
          <p:cNvSpPr txBox="1"/>
          <p:nvPr/>
        </p:nvSpPr>
        <p:spPr>
          <a:xfrm>
            <a:off x="226160" y="1628164"/>
            <a:ext cx="6181814" cy="2092881"/>
          </a:xfrm>
          <a:prstGeom prst="rect">
            <a:avLst/>
          </a:prstGeom>
          <a:noFill/>
        </p:spPr>
        <p:txBody>
          <a:bodyPr wrap="square" rtlCol="0">
            <a:spAutoFit/>
          </a:bodyPr>
          <a:lstStyle/>
          <a:p>
            <a:r>
              <a:rPr lang="en-GB" dirty="0">
                <a:hlinkClick r:id="rId2"/>
              </a:rPr>
              <a:t>https://www.bbc.co.uk/news/magazine-23587916</a:t>
            </a:r>
            <a:endParaRPr lang="en-GB" dirty="0"/>
          </a:p>
          <a:p>
            <a:endParaRPr lang="en-GB" sz="1400" dirty="0">
              <a:latin typeface="Bahnschrift" panose="020B0502040204020203" pitchFamily="34" charset="0"/>
            </a:endParaRPr>
          </a:p>
          <a:p>
            <a:r>
              <a:rPr lang="en-GB" sz="1400" dirty="0">
                <a:hlinkClick r:id="rId3"/>
              </a:rPr>
              <a:t>https://www.youtube.com/watch?v=gUe_e6gmkeI</a:t>
            </a:r>
            <a:endParaRPr lang="en-GB" sz="1400" dirty="0"/>
          </a:p>
          <a:p>
            <a:endParaRPr lang="en-GB" sz="1400" dirty="0">
              <a:latin typeface="Bahnschrift" panose="020B0502040204020203" pitchFamily="34" charset="0"/>
            </a:endParaRPr>
          </a:p>
          <a:p>
            <a:r>
              <a:rPr lang="en-GB" sz="1400" dirty="0">
                <a:hlinkClick r:id="rId4"/>
              </a:rPr>
              <a:t>https://www.activesustainability.com/climate-change/6-actions-to-fight-climate-change/</a:t>
            </a:r>
            <a:endParaRPr lang="en-GB" sz="1400" dirty="0"/>
          </a:p>
          <a:p>
            <a:endParaRPr lang="en-GB" sz="1400" dirty="0">
              <a:latin typeface="Bahnschrift" panose="020B0502040204020203" pitchFamily="34" charset="0"/>
            </a:endParaRPr>
          </a:p>
          <a:p>
            <a:r>
              <a:rPr lang="en-GB" sz="1400" dirty="0">
                <a:hlinkClick r:id="rId5"/>
              </a:rPr>
              <a:t>https://www.theguardian.com/environment/2017/</a:t>
            </a:r>
          </a:p>
          <a:p>
            <a:r>
              <a:rPr lang="en-GB" sz="1400" dirty="0" err="1">
                <a:hlinkClick r:id="rId5"/>
              </a:rPr>
              <a:t>jan</a:t>
            </a:r>
            <a:r>
              <a:rPr lang="en-GB" sz="1400" dirty="0">
                <a:hlinkClick r:id="rId5"/>
              </a:rPr>
              <a:t>/19/how-to-reduce-carbon-footprint</a:t>
            </a:r>
            <a:endParaRPr lang="en-GB" sz="1400" dirty="0">
              <a:latin typeface="Bahnschrift" panose="020B0502040204020203" pitchFamily="34" charset="0"/>
            </a:endParaRPr>
          </a:p>
        </p:txBody>
      </p:sp>
      <p:pic>
        <p:nvPicPr>
          <p:cNvPr id="2050" name="Picture 2" descr="Related image">
            <a:extLst>
              <a:ext uri="{FF2B5EF4-FFF2-40B4-BE49-F238E27FC236}">
                <a16:creationId xmlns:a16="http://schemas.microsoft.com/office/drawing/2014/main" id="{AC1F77CD-53A2-4DA3-BF2A-6D7805E0BE8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50017" y="240509"/>
            <a:ext cx="2816604" cy="176037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womens-share-cycling">
            <a:extLst>
              <a:ext uri="{FF2B5EF4-FFF2-40B4-BE49-F238E27FC236}">
                <a16:creationId xmlns:a16="http://schemas.microsoft.com/office/drawing/2014/main" id="{E4E0FB23-43F7-4972-B027-A4FE98414E8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36404" y="2168611"/>
            <a:ext cx="2836170" cy="1902878"/>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Image result for climate change and cycling">
            <a:extLst>
              <a:ext uri="{FF2B5EF4-FFF2-40B4-BE49-F238E27FC236}">
                <a16:creationId xmlns:a16="http://schemas.microsoft.com/office/drawing/2014/main" id="{02D03EC9-27BE-4188-9352-01DD6007862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255819" y="1266628"/>
            <a:ext cx="1612986" cy="1075324"/>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Image result for climate change in the media">
            <a:extLst>
              <a:ext uri="{FF2B5EF4-FFF2-40B4-BE49-F238E27FC236}">
                <a16:creationId xmlns:a16="http://schemas.microsoft.com/office/drawing/2014/main" id="{645F2DE6-E1BD-493C-B19B-B2DEC42147B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836404" y="4121767"/>
            <a:ext cx="2930217" cy="2725990"/>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Image result for climate change action">
            <a:extLst>
              <a:ext uri="{FF2B5EF4-FFF2-40B4-BE49-F238E27FC236}">
                <a16:creationId xmlns:a16="http://schemas.microsoft.com/office/drawing/2014/main" id="{D452BD54-C438-41A7-9FC3-6A06BAFDE763}"/>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39379" y="5332431"/>
            <a:ext cx="2624562" cy="1396944"/>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6 actions to fight climate change">
            <a:extLst>
              <a:ext uri="{FF2B5EF4-FFF2-40B4-BE49-F238E27FC236}">
                <a16:creationId xmlns:a16="http://schemas.microsoft.com/office/drawing/2014/main" id="{6EEDCBB6-F4FA-4B79-AC7E-C4BB8F43D499}"/>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153738" y="3033790"/>
            <a:ext cx="2624562" cy="3713759"/>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descr="Image result for ocean cleanup">
            <a:extLst>
              <a:ext uri="{FF2B5EF4-FFF2-40B4-BE49-F238E27FC236}">
                <a16:creationId xmlns:a16="http://schemas.microsoft.com/office/drawing/2014/main" id="{E66342AF-8471-4C0F-81C3-6B128B324DC4}"/>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33426" y="3834435"/>
            <a:ext cx="2325668" cy="1395401"/>
          </a:xfrm>
          <a:prstGeom prst="rect">
            <a:avLst/>
          </a:prstGeom>
          <a:noFill/>
          <a:extLst>
            <a:ext uri="{909E8E84-426E-40DD-AFC4-6F175D3DCCD1}">
              <a14:hiddenFill xmlns:a14="http://schemas.microsoft.com/office/drawing/2010/main">
                <a:solidFill>
                  <a:srgbClr val="FFFFFF"/>
                </a:solidFill>
              </a14:hiddenFill>
            </a:ext>
          </a:extLst>
        </p:spPr>
      </p:pic>
      <p:pic>
        <p:nvPicPr>
          <p:cNvPr id="2064" name="Picture 16" descr="Image result for wind turbine">
            <a:extLst>
              <a:ext uri="{FF2B5EF4-FFF2-40B4-BE49-F238E27FC236}">
                <a16:creationId xmlns:a16="http://schemas.microsoft.com/office/drawing/2014/main" id="{7D613858-C114-49AC-9956-5D1635EE749D}"/>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888044" y="4275347"/>
            <a:ext cx="1257926" cy="20928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7021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ED9DD-E869-4AD2-A745-E5737EF40FBE}"/>
              </a:ext>
            </a:extLst>
          </p:cNvPr>
          <p:cNvSpPr>
            <a:spLocks noGrp="1"/>
          </p:cNvSpPr>
          <p:nvPr>
            <p:ph type="title"/>
          </p:nvPr>
        </p:nvSpPr>
        <p:spPr>
          <a:xfrm>
            <a:off x="261070" y="380312"/>
            <a:ext cx="3399574" cy="976824"/>
          </a:xfrm>
        </p:spPr>
        <p:txBody>
          <a:bodyPr>
            <a:noAutofit/>
          </a:bodyPr>
          <a:lstStyle/>
          <a:p>
            <a:r>
              <a:rPr lang="en-GB" b="1" dirty="0">
                <a:latin typeface="Bahnschrift" panose="020B0502040204020203" pitchFamily="34" charset="0"/>
              </a:rPr>
              <a:t>VIDEO INSPIRATION</a:t>
            </a:r>
          </a:p>
        </p:txBody>
      </p:sp>
      <p:sp>
        <p:nvSpPr>
          <p:cNvPr id="3" name="TextBox 2">
            <a:extLst>
              <a:ext uri="{FF2B5EF4-FFF2-40B4-BE49-F238E27FC236}">
                <a16:creationId xmlns:a16="http://schemas.microsoft.com/office/drawing/2014/main" id="{90E740DA-1A74-4DB5-B106-BC86C02996A4}"/>
              </a:ext>
            </a:extLst>
          </p:cNvPr>
          <p:cNvSpPr txBox="1"/>
          <p:nvPr/>
        </p:nvSpPr>
        <p:spPr>
          <a:xfrm>
            <a:off x="5468458" y="554140"/>
            <a:ext cx="2530809" cy="2893100"/>
          </a:xfrm>
          <a:prstGeom prst="rect">
            <a:avLst/>
          </a:prstGeom>
          <a:noFill/>
        </p:spPr>
        <p:txBody>
          <a:bodyPr wrap="square" rtlCol="0">
            <a:spAutoFit/>
          </a:bodyPr>
          <a:lstStyle/>
          <a:p>
            <a:pPr lvl="0" algn="ctr"/>
            <a:r>
              <a:rPr lang="en-GB" sz="1400" dirty="0">
                <a:solidFill>
                  <a:prstClr val="black"/>
                </a:solidFill>
                <a:latin typeface="Bahnschrift" panose="020B0502040204020203" pitchFamily="34" charset="0"/>
              </a:rPr>
              <a:t>When you type in ‘Travel Vlog’ into YouTube these are the videos that come up, they have a very similar look to their thumbnails. They use bright colours; mostly turquoise with bold white text of the countries name. These videos however, are fairly informal and have a lot of shaky front facing video, so I think I will make mine more formal and professional than this.</a:t>
            </a:r>
          </a:p>
        </p:txBody>
      </p:sp>
      <p:pic>
        <p:nvPicPr>
          <p:cNvPr id="5" name="Picture 4">
            <a:extLst>
              <a:ext uri="{FF2B5EF4-FFF2-40B4-BE49-F238E27FC236}">
                <a16:creationId xmlns:a16="http://schemas.microsoft.com/office/drawing/2014/main" id="{6B1D08CD-45D2-4409-B349-A57CCD62C414}"/>
              </a:ext>
            </a:extLst>
          </p:cNvPr>
          <p:cNvPicPr>
            <a:picLocks noChangeAspect="1"/>
          </p:cNvPicPr>
          <p:nvPr/>
        </p:nvPicPr>
        <p:blipFill rotWithShape="1">
          <a:blip r:embed="rId2"/>
          <a:srcRect l="29216" t="18796" r="56641" b="22889"/>
          <a:stretch/>
        </p:blipFill>
        <p:spPr>
          <a:xfrm>
            <a:off x="3901305" y="163975"/>
            <a:ext cx="1526381" cy="3540324"/>
          </a:xfrm>
          <a:prstGeom prst="rect">
            <a:avLst/>
          </a:prstGeom>
        </p:spPr>
      </p:pic>
      <p:pic>
        <p:nvPicPr>
          <p:cNvPr id="6" name="Picture 5">
            <a:extLst>
              <a:ext uri="{FF2B5EF4-FFF2-40B4-BE49-F238E27FC236}">
                <a16:creationId xmlns:a16="http://schemas.microsoft.com/office/drawing/2014/main" id="{A4F0729A-C5D2-4ED1-A656-DD44FA1CAB02}"/>
              </a:ext>
            </a:extLst>
          </p:cNvPr>
          <p:cNvPicPr>
            <a:picLocks noChangeAspect="1"/>
          </p:cNvPicPr>
          <p:nvPr/>
        </p:nvPicPr>
        <p:blipFill rotWithShape="1">
          <a:blip r:embed="rId3"/>
          <a:srcRect l="29301" t="25005" r="56556" b="16043"/>
          <a:stretch/>
        </p:blipFill>
        <p:spPr>
          <a:xfrm>
            <a:off x="8040039" y="138808"/>
            <a:ext cx="1650115" cy="3565491"/>
          </a:xfrm>
          <a:prstGeom prst="rect">
            <a:avLst/>
          </a:prstGeom>
        </p:spPr>
      </p:pic>
      <p:pic>
        <p:nvPicPr>
          <p:cNvPr id="4" name="Picture 3">
            <a:extLst>
              <a:ext uri="{FF2B5EF4-FFF2-40B4-BE49-F238E27FC236}">
                <a16:creationId xmlns:a16="http://schemas.microsoft.com/office/drawing/2014/main" id="{A394012C-BD3A-49CE-B2FC-93CF54A4A6CF}"/>
              </a:ext>
            </a:extLst>
          </p:cNvPr>
          <p:cNvPicPr>
            <a:picLocks noChangeAspect="1"/>
          </p:cNvPicPr>
          <p:nvPr/>
        </p:nvPicPr>
        <p:blipFill>
          <a:blip r:embed="rId4"/>
          <a:stretch>
            <a:fillRect/>
          </a:stretch>
        </p:blipFill>
        <p:spPr>
          <a:xfrm>
            <a:off x="230433" y="3763022"/>
            <a:ext cx="1659622" cy="933537"/>
          </a:xfrm>
          <a:prstGeom prst="rect">
            <a:avLst/>
          </a:prstGeom>
        </p:spPr>
      </p:pic>
      <p:sp>
        <p:nvSpPr>
          <p:cNvPr id="8" name="Rectangle 7">
            <a:extLst>
              <a:ext uri="{FF2B5EF4-FFF2-40B4-BE49-F238E27FC236}">
                <a16:creationId xmlns:a16="http://schemas.microsoft.com/office/drawing/2014/main" id="{30AF695B-AF73-491F-9936-AF3F908D3F8B}"/>
              </a:ext>
            </a:extLst>
          </p:cNvPr>
          <p:cNvSpPr/>
          <p:nvPr/>
        </p:nvSpPr>
        <p:spPr>
          <a:xfrm>
            <a:off x="2041067" y="3526759"/>
            <a:ext cx="7864933" cy="3108543"/>
          </a:xfrm>
          <a:prstGeom prst="rect">
            <a:avLst/>
          </a:prstGeom>
        </p:spPr>
        <p:txBody>
          <a:bodyPr wrap="square">
            <a:spAutoFit/>
          </a:bodyPr>
          <a:lstStyle/>
          <a:p>
            <a:pPr lvl="0"/>
            <a:endParaRPr lang="en-GB" sz="1400" dirty="0">
              <a:solidFill>
                <a:prstClr val="black"/>
              </a:solidFill>
              <a:latin typeface="Bahnschrift" panose="020B0502040204020203" pitchFamily="34" charset="0"/>
            </a:endParaRPr>
          </a:p>
          <a:p>
            <a:pPr lvl="0"/>
            <a:r>
              <a:rPr lang="en-GB" sz="1400" dirty="0">
                <a:solidFill>
                  <a:prstClr val="black"/>
                </a:solidFill>
                <a:latin typeface="Bahnschrift" panose="020B0502040204020203" pitchFamily="34" charset="0"/>
                <a:hlinkClick r:id="rId5">
                  <a:extLst>
                    <a:ext uri="{A12FA001-AC4F-418D-AE19-62706E023703}">
                      <ahyp:hlinkClr xmlns:ahyp="http://schemas.microsoft.com/office/drawing/2018/hyperlinkcolor" val="tx"/>
                    </a:ext>
                  </a:extLst>
                </a:hlinkClick>
              </a:rPr>
              <a:t>https://youtu.be/R3t1cg2ZOxc</a:t>
            </a:r>
            <a:r>
              <a:rPr lang="en-GB" sz="1400" dirty="0">
                <a:solidFill>
                  <a:prstClr val="black"/>
                </a:solidFill>
                <a:latin typeface="Bahnschrift" panose="020B0502040204020203" pitchFamily="34" charset="0"/>
              </a:rPr>
              <a:t> - </a:t>
            </a:r>
            <a:r>
              <a:rPr lang="en-GB" sz="1400" b="1" dirty="0">
                <a:solidFill>
                  <a:prstClr val="black"/>
                </a:solidFill>
                <a:latin typeface="Bahnschrift" panose="020B0502040204020203" pitchFamily="34" charset="0"/>
              </a:rPr>
              <a:t>No Roads, No Cars, Just Boats</a:t>
            </a:r>
          </a:p>
          <a:p>
            <a:pPr lvl="0"/>
            <a:r>
              <a:rPr lang="en-GB" sz="1400" dirty="0">
                <a:solidFill>
                  <a:prstClr val="black"/>
                </a:solidFill>
                <a:latin typeface="Bahnschrift" panose="020B0502040204020203" pitchFamily="34" charset="0"/>
              </a:rPr>
              <a:t>This documentary is very light hearted and uses an upbeat background music. They have also interviewed Dutch villagers and added captions in English.</a:t>
            </a:r>
          </a:p>
          <a:p>
            <a:pPr lvl="0"/>
            <a:endParaRPr lang="en-GB" sz="1400" dirty="0">
              <a:solidFill>
                <a:prstClr val="black"/>
              </a:solidFill>
              <a:latin typeface="Bahnschrift" panose="020B0502040204020203" pitchFamily="34" charset="0"/>
            </a:endParaRPr>
          </a:p>
          <a:p>
            <a:pPr lvl="0"/>
            <a:endParaRPr lang="en-GB" sz="1400" dirty="0">
              <a:solidFill>
                <a:prstClr val="black"/>
              </a:solidFill>
              <a:latin typeface="Bahnschrift" panose="020B0502040204020203" pitchFamily="34" charset="0"/>
            </a:endParaRPr>
          </a:p>
          <a:p>
            <a:pPr lvl="0"/>
            <a:r>
              <a:rPr lang="en-GB" sz="1400" dirty="0">
                <a:solidFill>
                  <a:prstClr val="black"/>
                </a:solidFill>
                <a:latin typeface="Bahnschrift" panose="020B0502040204020203" pitchFamily="34" charset="0"/>
                <a:hlinkClick r:id="rId6">
                  <a:extLst>
                    <a:ext uri="{A12FA001-AC4F-418D-AE19-62706E023703}">
                      <ahyp:hlinkClr xmlns:ahyp="http://schemas.microsoft.com/office/drawing/2018/hyperlinkcolor" val="tx"/>
                    </a:ext>
                  </a:extLst>
                </a:hlinkClick>
              </a:rPr>
              <a:t>https://youtu.be/DKbRL6Opifg</a:t>
            </a:r>
            <a:r>
              <a:rPr lang="en-GB" sz="1400" dirty="0">
                <a:solidFill>
                  <a:prstClr val="black"/>
                </a:solidFill>
                <a:latin typeface="Bahnschrift" panose="020B0502040204020203" pitchFamily="34" charset="0"/>
              </a:rPr>
              <a:t> - </a:t>
            </a:r>
            <a:r>
              <a:rPr lang="en-GB" sz="1400" b="1" dirty="0">
                <a:solidFill>
                  <a:prstClr val="black"/>
                </a:solidFill>
                <a:latin typeface="Bahnschrift" panose="020B0502040204020203" pitchFamily="34" charset="0"/>
              </a:rPr>
              <a:t>How Amsterdam Became a Bicycle Paradise</a:t>
            </a:r>
          </a:p>
          <a:p>
            <a:pPr lvl="0"/>
            <a:r>
              <a:rPr lang="en-GB" sz="1400" dirty="0">
                <a:solidFill>
                  <a:prstClr val="black"/>
                </a:solidFill>
                <a:latin typeface="Bahnschrift" panose="020B0502040204020203" pitchFamily="34" charset="0"/>
              </a:rPr>
              <a:t>This video is much more informative than others, it uses after effects animations to make stats more interesting. The whole video is narrated and this allows the shots to have explanation.</a:t>
            </a:r>
          </a:p>
          <a:p>
            <a:pPr lvl="0"/>
            <a:endParaRPr lang="en-GB" sz="1400" dirty="0">
              <a:solidFill>
                <a:prstClr val="black"/>
              </a:solidFill>
              <a:latin typeface="Bahnschrift" panose="020B0502040204020203" pitchFamily="34" charset="0"/>
            </a:endParaRPr>
          </a:p>
          <a:p>
            <a:pPr lvl="0"/>
            <a:endParaRPr lang="en-GB" sz="1400" dirty="0">
              <a:solidFill>
                <a:prstClr val="black"/>
              </a:solidFill>
              <a:latin typeface="Bahnschrift" panose="020B0502040204020203" pitchFamily="34" charset="0"/>
            </a:endParaRPr>
          </a:p>
          <a:p>
            <a:pPr lvl="0"/>
            <a:r>
              <a:rPr lang="en-GB" sz="1400" dirty="0">
                <a:solidFill>
                  <a:prstClr val="black"/>
                </a:solidFill>
                <a:latin typeface="Bahnschrift" panose="020B0502040204020203" pitchFamily="34" charset="0"/>
                <a:hlinkClick r:id="rId7">
                  <a:extLst>
                    <a:ext uri="{A12FA001-AC4F-418D-AE19-62706E023703}">
                      <ahyp:hlinkClr xmlns:ahyp="http://schemas.microsoft.com/office/drawing/2018/hyperlinkcolor" val="tx"/>
                    </a:ext>
                  </a:extLst>
                </a:hlinkClick>
              </a:rPr>
              <a:t>https://youtu.be/rDYdeq3JW_E</a:t>
            </a:r>
            <a:r>
              <a:rPr lang="en-GB" sz="1400" dirty="0">
                <a:solidFill>
                  <a:prstClr val="black"/>
                </a:solidFill>
                <a:latin typeface="Bahnschrift" panose="020B0502040204020203" pitchFamily="34" charset="0"/>
              </a:rPr>
              <a:t> - </a:t>
            </a:r>
            <a:r>
              <a:rPr lang="en-GB" sz="1400" b="1" dirty="0">
                <a:solidFill>
                  <a:prstClr val="black"/>
                </a:solidFill>
                <a:latin typeface="Bahnschrift" panose="020B0502040204020203" pitchFamily="34" charset="0"/>
              </a:rPr>
              <a:t>BANGLADESH | Raw Beauty</a:t>
            </a:r>
          </a:p>
          <a:p>
            <a:pPr lvl="0"/>
            <a:r>
              <a:rPr lang="en-GB" sz="1400" dirty="0">
                <a:solidFill>
                  <a:prstClr val="black"/>
                </a:solidFill>
                <a:latin typeface="Bahnschrift" panose="020B0502040204020203" pitchFamily="34" charset="0"/>
              </a:rPr>
              <a:t>This travel documentary is different to others, as it uses music for the basis of it. All the shots transition in time with the music and he has also added sound effects to merge the video to the music.</a:t>
            </a:r>
          </a:p>
        </p:txBody>
      </p:sp>
      <p:pic>
        <p:nvPicPr>
          <p:cNvPr id="9" name="Picture 8">
            <a:extLst>
              <a:ext uri="{FF2B5EF4-FFF2-40B4-BE49-F238E27FC236}">
                <a16:creationId xmlns:a16="http://schemas.microsoft.com/office/drawing/2014/main" id="{8CD26C42-5C52-41AC-9D7F-0B4B7C74CD6F}"/>
              </a:ext>
            </a:extLst>
          </p:cNvPr>
          <p:cNvPicPr>
            <a:picLocks noChangeAspect="1"/>
          </p:cNvPicPr>
          <p:nvPr/>
        </p:nvPicPr>
        <p:blipFill>
          <a:blip r:embed="rId8"/>
          <a:stretch>
            <a:fillRect/>
          </a:stretch>
        </p:blipFill>
        <p:spPr>
          <a:xfrm>
            <a:off x="230434" y="4782474"/>
            <a:ext cx="1659621" cy="933537"/>
          </a:xfrm>
          <a:prstGeom prst="rect">
            <a:avLst/>
          </a:prstGeom>
        </p:spPr>
      </p:pic>
      <p:pic>
        <p:nvPicPr>
          <p:cNvPr id="10" name="Picture 9">
            <a:extLst>
              <a:ext uri="{FF2B5EF4-FFF2-40B4-BE49-F238E27FC236}">
                <a16:creationId xmlns:a16="http://schemas.microsoft.com/office/drawing/2014/main" id="{FC4B236A-09B0-46F0-857C-AA1BAC716A53}"/>
              </a:ext>
            </a:extLst>
          </p:cNvPr>
          <p:cNvPicPr>
            <a:picLocks noChangeAspect="1"/>
          </p:cNvPicPr>
          <p:nvPr/>
        </p:nvPicPr>
        <p:blipFill>
          <a:blip r:embed="rId9"/>
          <a:stretch>
            <a:fillRect/>
          </a:stretch>
        </p:blipFill>
        <p:spPr>
          <a:xfrm>
            <a:off x="230434" y="5801927"/>
            <a:ext cx="1659621" cy="933537"/>
          </a:xfrm>
          <a:prstGeom prst="rect">
            <a:avLst/>
          </a:prstGeom>
        </p:spPr>
      </p:pic>
      <p:pic>
        <p:nvPicPr>
          <p:cNvPr id="1028" name="Picture 4" descr="Image result for travel documentary">
            <a:extLst>
              <a:ext uri="{FF2B5EF4-FFF2-40B4-BE49-F238E27FC236}">
                <a16:creationId xmlns:a16="http://schemas.microsoft.com/office/drawing/2014/main" id="{177CBCB2-23C8-4092-9D57-1D6BB2013859}"/>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61069" y="1605875"/>
            <a:ext cx="3399574" cy="19208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55954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ED9DD-E869-4AD2-A745-E5737EF40FBE}"/>
              </a:ext>
            </a:extLst>
          </p:cNvPr>
          <p:cNvSpPr>
            <a:spLocks noGrp="1"/>
          </p:cNvSpPr>
          <p:nvPr>
            <p:ph type="title"/>
          </p:nvPr>
        </p:nvSpPr>
        <p:spPr>
          <a:xfrm>
            <a:off x="261069" y="489369"/>
            <a:ext cx="5904839" cy="976824"/>
          </a:xfrm>
        </p:spPr>
        <p:txBody>
          <a:bodyPr>
            <a:noAutofit/>
          </a:bodyPr>
          <a:lstStyle/>
          <a:p>
            <a:r>
              <a:rPr lang="en-GB" b="1" dirty="0">
                <a:latin typeface="Bahnschrift" panose="020B0502040204020203" pitchFamily="34" charset="0"/>
              </a:rPr>
              <a:t>LOCATION RESEARCH - ENGLAND</a:t>
            </a:r>
          </a:p>
        </p:txBody>
      </p:sp>
      <p:sp>
        <p:nvSpPr>
          <p:cNvPr id="3" name="TextBox 2">
            <a:extLst>
              <a:ext uri="{FF2B5EF4-FFF2-40B4-BE49-F238E27FC236}">
                <a16:creationId xmlns:a16="http://schemas.microsoft.com/office/drawing/2014/main" id="{90E740DA-1A74-4DB5-B106-BC86C02996A4}"/>
              </a:ext>
            </a:extLst>
          </p:cNvPr>
          <p:cNvSpPr txBox="1"/>
          <p:nvPr/>
        </p:nvSpPr>
        <p:spPr>
          <a:xfrm>
            <a:off x="4001161" y="1768965"/>
            <a:ext cx="5904839" cy="2062103"/>
          </a:xfrm>
          <a:prstGeom prst="rect">
            <a:avLst/>
          </a:prstGeom>
          <a:noFill/>
        </p:spPr>
        <p:txBody>
          <a:bodyPr wrap="square" rtlCol="0">
            <a:spAutoFit/>
          </a:bodyPr>
          <a:lstStyle/>
          <a:p>
            <a:pPr lvl="0"/>
            <a:r>
              <a:rPr lang="en-GB" sz="2000" b="1" dirty="0">
                <a:solidFill>
                  <a:prstClr val="black"/>
                </a:solidFill>
                <a:latin typeface="Bahnschrift" panose="020B0502040204020203" pitchFamily="34" charset="0"/>
              </a:rPr>
              <a:t>Hill ranges in England</a:t>
            </a:r>
          </a:p>
          <a:p>
            <a:pPr marL="285750" lvl="0" indent="-285750">
              <a:buFont typeface="Arial" panose="020B0604020202020204" pitchFamily="34" charset="0"/>
              <a:buChar char="•"/>
            </a:pPr>
            <a:r>
              <a:rPr lang="en-GB" dirty="0">
                <a:solidFill>
                  <a:prstClr val="black"/>
                </a:solidFill>
                <a:latin typeface="Bahnschrift" panose="020B0502040204020203" pitchFamily="34" charset="0"/>
              </a:rPr>
              <a:t>Salisbury Plain – </a:t>
            </a:r>
            <a:r>
              <a:rPr lang="en-GB" dirty="0" err="1">
                <a:solidFill>
                  <a:prstClr val="black"/>
                </a:solidFill>
                <a:latin typeface="Bahnschrift" panose="020B0502040204020203" pitchFamily="34" charset="0"/>
              </a:rPr>
              <a:t>Walbury</a:t>
            </a:r>
            <a:r>
              <a:rPr lang="en-GB" dirty="0">
                <a:solidFill>
                  <a:prstClr val="black"/>
                </a:solidFill>
                <a:latin typeface="Bahnschrift" panose="020B0502040204020203" pitchFamily="34" charset="0"/>
              </a:rPr>
              <a:t> Hill at 297 metres</a:t>
            </a:r>
          </a:p>
          <a:p>
            <a:pPr marL="285750" lvl="0" indent="-285750">
              <a:buFont typeface="Arial" panose="020B0604020202020204" pitchFamily="34" charset="0"/>
              <a:buChar char="•"/>
            </a:pPr>
            <a:r>
              <a:rPr lang="en-GB" dirty="0">
                <a:solidFill>
                  <a:prstClr val="black"/>
                </a:solidFill>
                <a:latin typeface="Bahnschrift" panose="020B0502040204020203" pitchFamily="34" charset="0"/>
              </a:rPr>
              <a:t>Greensand Ridge – Leith Hill at 294 metres</a:t>
            </a:r>
          </a:p>
          <a:p>
            <a:pPr marL="285750" lvl="0" indent="-285750">
              <a:buFont typeface="Arial" panose="020B0604020202020204" pitchFamily="34" charset="0"/>
              <a:buChar char="•"/>
            </a:pPr>
            <a:r>
              <a:rPr lang="en-GB" dirty="0">
                <a:solidFill>
                  <a:prstClr val="black"/>
                </a:solidFill>
                <a:latin typeface="Bahnschrift" panose="020B0502040204020203" pitchFamily="34" charset="0"/>
              </a:rPr>
              <a:t>South Downs – </a:t>
            </a:r>
            <a:r>
              <a:rPr lang="en-GB" dirty="0" err="1">
                <a:solidFill>
                  <a:prstClr val="black"/>
                </a:solidFill>
                <a:latin typeface="Bahnschrift" panose="020B0502040204020203" pitchFamily="34" charset="0"/>
              </a:rPr>
              <a:t>Butser</a:t>
            </a:r>
            <a:r>
              <a:rPr lang="en-GB" dirty="0">
                <a:solidFill>
                  <a:prstClr val="black"/>
                </a:solidFill>
                <a:latin typeface="Bahnschrift" panose="020B0502040204020203" pitchFamily="34" charset="0"/>
              </a:rPr>
              <a:t> Hill at 270 metres</a:t>
            </a:r>
          </a:p>
          <a:p>
            <a:pPr marL="285750" lvl="0" indent="-285750">
              <a:buFont typeface="Arial" panose="020B0604020202020204" pitchFamily="34" charset="0"/>
              <a:buChar char="•"/>
            </a:pPr>
            <a:r>
              <a:rPr lang="en-GB" dirty="0">
                <a:solidFill>
                  <a:prstClr val="black"/>
                </a:solidFill>
                <a:latin typeface="Bahnschrift" panose="020B0502040204020203" pitchFamily="34" charset="0"/>
              </a:rPr>
              <a:t>North Downs – Botley Hill at 268 metres</a:t>
            </a:r>
          </a:p>
          <a:p>
            <a:pPr marL="285750" lvl="0" indent="-285750">
              <a:buFont typeface="Arial" panose="020B0604020202020204" pitchFamily="34" charset="0"/>
              <a:buChar char="•"/>
            </a:pPr>
            <a:r>
              <a:rPr lang="en-GB" dirty="0">
                <a:solidFill>
                  <a:prstClr val="black"/>
                </a:solidFill>
                <a:latin typeface="Bahnschrift" panose="020B0502040204020203" pitchFamily="34" charset="0"/>
              </a:rPr>
              <a:t>Chilterns – Haddington Hill at 267 metres</a:t>
            </a:r>
          </a:p>
          <a:p>
            <a:pPr marL="285750" lvl="0" indent="-285750">
              <a:buFont typeface="Arial" panose="020B0604020202020204" pitchFamily="34" charset="0"/>
              <a:buChar char="•"/>
            </a:pPr>
            <a:r>
              <a:rPr lang="en-GB" dirty="0">
                <a:solidFill>
                  <a:prstClr val="black"/>
                </a:solidFill>
                <a:latin typeface="Bahnschrift" panose="020B0502040204020203" pitchFamily="34" charset="0"/>
              </a:rPr>
              <a:t>Yorkshire Wolds – Bishop Wilton Wold at 246 metres</a:t>
            </a:r>
          </a:p>
        </p:txBody>
      </p:sp>
      <p:pic>
        <p:nvPicPr>
          <p:cNvPr id="3074" name="Picture 2" descr="Image result for CYCLING UK">
            <a:extLst>
              <a:ext uri="{FF2B5EF4-FFF2-40B4-BE49-F238E27FC236}">
                <a16:creationId xmlns:a16="http://schemas.microsoft.com/office/drawing/2014/main" id="{5F7080D4-67B6-469C-96FE-636C841990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3422" y="1722308"/>
            <a:ext cx="3346821" cy="2356161"/>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D10BF06B-63C5-4DB4-B384-44152F35559B}"/>
              </a:ext>
            </a:extLst>
          </p:cNvPr>
          <p:cNvSpPr/>
          <p:nvPr/>
        </p:nvSpPr>
        <p:spPr>
          <a:xfrm>
            <a:off x="423422" y="4260756"/>
            <a:ext cx="7432647" cy="2339102"/>
          </a:xfrm>
          <a:prstGeom prst="rect">
            <a:avLst/>
          </a:prstGeom>
        </p:spPr>
        <p:txBody>
          <a:bodyPr wrap="square">
            <a:spAutoFit/>
          </a:bodyPr>
          <a:lstStyle/>
          <a:p>
            <a:r>
              <a:rPr lang="en-GB" b="1" dirty="0">
                <a:latin typeface="Bahnschrift" panose="020B0502040204020203" pitchFamily="34" charset="0"/>
              </a:rPr>
              <a:t>8 Best Places to Visit in the UK</a:t>
            </a:r>
          </a:p>
          <a:p>
            <a:pPr marL="342900" indent="-342900">
              <a:buFont typeface="+mj-lt"/>
              <a:buAutoNum type="arabicPeriod"/>
            </a:pPr>
            <a:r>
              <a:rPr lang="en-GB" sz="1600" dirty="0">
                <a:latin typeface="Bahnschrift" panose="020B0502040204020203" pitchFamily="34" charset="0"/>
              </a:rPr>
              <a:t>London: The UK's All-in-One Destination</a:t>
            </a:r>
          </a:p>
          <a:p>
            <a:pPr marL="342900" indent="-342900">
              <a:buFont typeface="+mj-lt"/>
              <a:buAutoNum type="arabicPeriod"/>
            </a:pPr>
            <a:r>
              <a:rPr lang="en-GB" sz="1600" dirty="0">
                <a:latin typeface="Bahnschrift" panose="020B0502040204020203" pitchFamily="34" charset="0"/>
              </a:rPr>
              <a:t>Edinburgh: Scotland's Capital</a:t>
            </a:r>
          </a:p>
          <a:p>
            <a:pPr marL="342900" indent="-342900">
              <a:buFont typeface="+mj-lt"/>
              <a:buAutoNum type="arabicPeriod"/>
            </a:pPr>
            <a:r>
              <a:rPr lang="en-GB" sz="1600" dirty="0">
                <a:latin typeface="Bahnschrift" panose="020B0502040204020203" pitchFamily="34" charset="0"/>
              </a:rPr>
              <a:t>Roman-Era Bath</a:t>
            </a:r>
          </a:p>
          <a:p>
            <a:pPr marL="342900" indent="-342900">
              <a:buFont typeface="+mj-lt"/>
              <a:buAutoNum type="arabicPeriod"/>
            </a:pPr>
            <a:r>
              <a:rPr lang="en-GB" sz="1600" dirty="0">
                <a:latin typeface="Bahnschrift" panose="020B0502040204020203" pitchFamily="34" charset="0"/>
              </a:rPr>
              <a:t>Ancient Stonehenge and Medieval Salisbury</a:t>
            </a:r>
          </a:p>
          <a:p>
            <a:pPr marL="342900" indent="-342900">
              <a:buFont typeface="+mj-lt"/>
              <a:buAutoNum type="arabicPeriod"/>
            </a:pPr>
            <a:r>
              <a:rPr lang="en-GB" sz="1600" dirty="0">
                <a:latin typeface="Bahnschrift" panose="020B0502040204020203" pitchFamily="34" charset="0"/>
              </a:rPr>
              <a:t>Wonderful Windsor</a:t>
            </a:r>
          </a:p>
          <a:p>
            <a:pPr marL="342900" indent="-342900">
              <a:buFont typeface="+mj-lt"/>
              <a:buAutoNum type="arabicPeriod"/>
            </a:pPr>
            <a:r>
              <a:rPr lang="en-GB" sz="1600" dirty="0">
                <a:latin typeface="Bahnschrift" panose="020B0502040204020203" pitchFamily="34" charset="0"/>
              </a:rPr>
              <a:t>Idyllic England: The Cotswolds and Lake District</a:t>
            </a:r>
          </a:p>
          <a:p>
            <a:pPr marL="342900" indent="-342900">
              <a:buFont typeface="+mj-lt"/>
              <a:buAutoNum type="arabicPeriod"/>
            </a:pPr>
            <a:r>
              <a:rPr lang="en-GB" sz="1600" dirty="0">
                <a:latin typeface="Bahnschrift" panose="020B0502040204020203" pitchFamily="34" charset="0"/>
              </a:rPr>
              <a:t>Medieval York and its Minster</a:t>
            </a:r>
          </a:p>
          <a:p>
            <a:pPr marL="342900" indent="-342900">
              <a:buFont typeface="+mj-lt"/>
              <a:buAutoNum type="arabicPeriod"/>
            </a:pPr>
            <a:r>
              <a:rPr lang="en-GB" sz="1600" dirty="0">
                <a:latin typeface="Bahnschrift" panose="020B0502040204020203" pitchFamily="34" charset="0"/>
              </a:rPr>
              <a:t>The University Towns of Cambridge &amp; Oxford</a:t>
            </a:r>
          </a:p>
        </p:txBody>
      </p:sp>
      <p:pic>
        <p:nvPicPr>
          <p:cNvPr id="3076" name="Picture 4" descr="Image result for busiest places in the uk">
            <a:extLst>
              <a:ext uri="{FF2B5EF4-FFF2-40B4-BE49-F238E27FC236}">
                <a16:creationId xmlns:a16="http://schemas.microsoft.com/office/drawing/2014/main" id="{2EA2EC06-07C0-44F8-AD4E-3B33EF7636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23842" y="4078469"/>
            <a:ext cx="3777545" cy="25213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35546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ED9DD-E869-4AD2-A745-E5737EF40FBE}"/>
              </a:ext>
            </a:extLst>
          </p:cNvPr>
          <p:cNvSpPr>
            <a:spLocks noGrp="1"/>
          </p:cNvSpPr>
          <p:nvPr>
            <p:ph type="title"/>
          </p:nvPr>
        </p:nvSpPr>
        <p:spPr>
          <a:xfrm>
            <a:off x="297308" y="214699"/>
            <a:ext cx="8821525" cy="976824"/>
          </a:xfrm>
        </p:spPr>
        <p:txBody>
          <a:bodyPr>
            <a:noAutofit/>
          </a:bodyPr>
          <a:lstStyle/>
          <a:p>
            <a:r>
              <a:rPr lang="en-GB" b="1" dirty="0">
                <a:latin typeface="Bahnschrift" panose="020B0502040204020203" pitchFamily="34" charset="0"/>
              </a:rPr>
              <a:t>CHOSEN LOCATIONS - ENGLAND</a:t>
            </a:r>
          </a:p>
        </p:txBody>
      </p:sp>
      <p:pic>
        <p:nvPicPr>
          <p:cNvPr id="2050" name="Picture 2" descr="Image result for MACCLESFIELD">
            <a:extLst>
              <a:ext uri="{FF2B5EF4-FFF2-40B4-BE49-F238E27FC236}">
                <a16:creationId xmlns:a16="http://schemas.microsoft.com/office/drawing/2014/main" id="{539B2426-055C-4480-B813-139074E47F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3349" y="1166852"/>
            <a:ext cx="2721521" cy="157609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A74C41D5-5764-4F7B-804B-226B940A7AE6}"/>
              </a:ext>
            </a:extLst>
          </p:cNvPr>
          <p:cNvSpPr txBox="1"/>
          <p:nvPr/>
        </p:nvSpPr>
        <p:spPr>
          <a:xfrm>
            <a:off x="3168554" y="1482735"/>
            <a:ext cx="6397381" cy="861774"/>
          </a:xfrm>
          <a:prstGeom prst="rect">
            <a:avLst/>
          </a:prstGeom>
          <a:noFill/>
        </p:spPr>
        <p:txBody>
          <a:bodyPr wrap="square" rtlCol="0">
            <a:spAutoFit/>
          </a:bodyPr>
          <a:lstStyle/>
          <a:p>
            <a:r>
              <a:rPr lang="en-GB" b="1" dirty="0">
                <a:latin typeface="Bahnschrift" panose="020B0502040204020203" pitchFamily="34" charset="0"/>
              </a:rPr>
              <a:t>Macclesfield</a:t>
            </a:r>
            <a:r>
              <a:rPr lang="en-GB" dirty="0">
                <a:latin typeface="Bahnschrift" panose="020B0502040204020203" pitchFamily="34" charset="0"/>
              </a:rPr>
              <a:t> – </a:t>
            </a:r>
            <a:r>
              <a:rPr lang="en-GB" sz="1600" dirty="0">
                <a:latin typeface="Bahnschrift" panose="020B0502040204020203" pitchFamily="34" charset="0"/>
              </a:rPr>
              <a:t>The town where I live now, for the backstory part of my documentary. I will film re-enactments of my past experiences of riding to high school and other places. [no location release needed]</a:t>
            </a:r>
            <a:endParaRPr lang="en-GB" dirty="0">
              <a:latin typeface="Bahnschrift" panose="020B0502040204020203" pitchFamily="34" charset="0"/>
            </a:endParaRPr>
          </a:p>
        </p:txBody>
      </p:sp>
      <p:pic>
        <p:nvPicPr>
          <p:cNvPr id="2052" name="Picture 4" descr="Image result for peak district">
            <a:extLst>
              <a:ext uri="{FF2B5EF4-FFF2-40B4-BE49-F238E27FC236}">
                <a16:creationId xmlns:a16="http://schemas.microsoft.com/office/drawing/2014/main" id="{B2DD4B91-BAE3-409A-879B-716310B4D5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10525" y="2445944"/>
            <a:ext cx="2721522" cy="1543504"/>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Image result for manchester">
            <a:extLst>
              <a:ext uri="{FF2B5EF4-FFF2-40B4-BE49-F238E27FC236}">
                <a16:creationId xmlns:a16="http://schemas.microsoft.com/office/drawing/2014/main" id="{9575E891-194C-4A3E-8CB3-BCCDA01A155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7308" y="3825814"/>
            <a:ext cx="2585481" cy="1556528"/>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0AFCB4BE-C1B3-40F0-B30E-0ADCBDB40A88}"/>
              </a:ext>
            </a:extLst>
          </p:cNvPr>
          <p:cNvSpPr txBox="1"/>
          <p:nvPr/>
        </p:nvSpPr>
        <p:spPr>
          <a:xfrm>
            <a:off x="261069" y="2826844"/>
            <a:ext cx="6257175" cy="861774"/>
          </a:xfrm>
          <a:prstGeom prst="rect">
            <a:avLst/>
          </a:prstGeom>
          <a:noFill/>
        </p:spPr>
        <p:txBody>
          <a:bodyPr wrap="square" rtlCol="0">
            <a:spAutoFit/>
          </a:bodyPr>
          <a:lstStyle/>
          <a:p>
            <a:r>
              <a:rPr lang="en-GB" b="1" dirty="0">
                <a:latin typeface="Bahnschrift" panose="020B0502040204020203" pitchFamily="34" charset="0"/>
              </a:rPr>
              <a:t>The Peak District </a:t>
            </a:r>
            <a:r>
              <a:rPr lang="en-GB" dirty="0">
                <a:latin typeface="Bahnschrift" panose="020B0502040204020203" pitchFamily="34" charset="0"/>
              </a:rPr>
              <a:t>– </a:t>
            </a:r>
            <a:r>
              <a:rPr lang="en-GB" sz="1600" dirty="0">
                <a:latin typeface="Bahnschrift" panose="020B0502040204020203" pitchFamily="34" charset="0"/>
              </a:rPr>
              <a:t>This location is to show that there are big hills in England, making it hard to ride my bike without getting to my destination tired and sweaty. [no location release needed]</a:t>
            </a:r>
            <a:endParaRPr lang="en-GB" dirty="0">
              <a:latin typeface="Bahnschrift" panose="020B0502040204020203" pitchFamily="34" charset="0"/>
            </a:endParaRPr>
          </a:p>
        </p:txBody>
      </p:sp>
      <p:sp>
        <p:nvSpPr>
          <p:cNvPr id="10" name="TextBox 9">
            <a:extLst>
              <a:ext uri="{FF2B5EF4-FFF2-40B4-BE49-F238E27FC236}">
                <a16:creationId xmlns:a16="http://schemas.microsoft.com/office/drawing/2014/main" id="{D57A367D-5B1A-40CF-8DD3-FE89BB703088}"/>
              </a:ext>
            </a:extLst>
          </p:cNvPr>
          <p:cNvSpPr txBox="1"/>
          <p:nvPr/>
        </p:nvSpPr>
        <p:spPr>
          <a:xfrm>
            <a:off x="3028119" y="4111000"/>
            <a:ext cx="6750730" cy="1107996"/>
          </a:xfrm>
          <a:prstGeom prst="rect">
            <a:avLst/>
          </a:prstGeom>
          <a:noFill/>
        </p:spPr>
        <p:txBody>
          <a:bodyPr wrap="square" rtlCol="0">
            <a:spAutoFit/>
          </a:bodyPr>
          <a:lstStyle/>
          <a:p>
            <a:r>
              <a:rPr lang="en-GB" b="1" dirty="0">
                <a:latin typeface="Bahnschrift" panose="020B0502040204020203" pitchFamily="34" charset="0"/>
              </a:rPr>
              <a:t>Manchester</a:t>
            </a:r>
            <a:r>
              <a:rPr lang="en-GB" dirty="0">
                <a:latin typeface="Bahnschrift" panose="020B0502040204020203" pitchFamily="34" charset="0"/>
              </a:rPr>
              <a:t> – </a:t>
            </a:r>
            <a:r>
              <a:rPr lang="en-GB" sz="1600" dirty="0">
                <a:latin typeface="Bahnschrift" panose="020B0502040204020203" pitchFamily="34" charset="0"/>
              </a:rPr>
              <a:t>This location will be very short just to show that it can be quite dangerous to ride your bike on the roads. I will show the buses and the amount of people to show how busy it is. Also, this location will be for showing how much I have to lock my bike up for it to be safe. [no location release needed]</a:t>
            </a:r>
            <a:endParaRPr lang="en-GB" dirty="0">
              <a:latin typeface="Bahnschrift" panose="020B0502040204020203" pitchFamily="34" charset="0"/>
            </a:endParaRPr>
          </a:p>
        </p:txBody>
      </p:sp>
      <p:pic>
        <p:nvPicPr>
          <p:cNvPr id="3" name="Picture 2">
            <a:extLst>
              <a:ext uri="{FF2B5EF4-FFF2-40B4-BE49-F238E27FC236}">
                <a16:creationId xmlns:a16="http://schemas.microsoft.com/office/drawing/2014/main" id="{42F4733D-BF16-0E43-BDD7-D8D3443A96B7}"/>
              </a:ext>
            </a:extLst>
          </p:cNvPr>
          <p:cNvPicPr>
            <a:picLocks noChangeAspect="1"/>
          </p:cNvPicPr>
          <p:nvPr/>
        </p:nvPicPr>
        <p:blipFill>
          <a:blip r:embed="rId5"/>
          <a:stretch>
            <a:fillRect/>
          </a:stretch>
        </p:blipFill>
        <p:spPr>
          <a:xfrm>
            <a:off x="6763189" y="5340548"/>
            <a:ext cx="2802746" cy="1401374"/>
          </a:xfrm>
          <a:prstGeom prst="rect">
            <a:avLst/>
          </a:prstGeom>
        </p:spPr>
      </p:pic>
      <p:sp>
        <p:nvSpPr>
          <p:cNvPr id="11" name="TextBox 10">
            <a:extLst>
              <a:ext uri="{FF2B5EF4-FFF2-40B4-BE49-F238E27FC236}">
                <a16:creationId xmlns:a16="http://schemas.microsoft.com/office/drawing/2014/main" id="{BAB22205-DEF1-144E-8456-0B6405277819}"/>
              </a:ext>
            </a:extLst>
          </p:cNvPr>
          <p:cNvSpPr txBox="1"/>
          <p:nvPr/>
        </p:nvSpPr>
        <p:spPr>
          <a:xfrm>
            <a:off x="305501" y="5610348"/>
            <a:ext cx="6305024" cy="861774"/>
          </a:xfrm>
          <a:prstGeom prst="rect">
            <a:avLst/>
          </a:prstGeom>
          <a:noFill/>
        </p:spPr>
        <p:txBody>
          <a:bodyPr wrap="square" rtlCol="0">
            <a:spAutoFit/>
          </a:bodyPr>
          <a:lstStyle/>
          <a:p>
            <a:r>
              <a:rPr lang="en-GB" b="1" dirty="0">
                <a:latin typeface="Bahnschrift" panose="020B0502040204020203" pitchFamily="34" charset="0"/>
              </a:rPr>
              <a:t>Manchester Airport </a:t>
            </a:r>
            <a:r>
              <a:rPr lang="en-GB" dirty="0">
                <a:latin typeface="Bahnschrift" panose="020B0502040204020203" pitchFamily="34" charset="0"/>
              </a:rPr>
              <a:t>– </a:t>
            </a:r>
            <a:r>
              <a:rPr lang="en-GB" sz="1600" dirty="0">
                <a:latin typeface="Bahnschrift" panose="020B0502040204020203" pitchFamily="34" charset="0"/>
              </a:rPr>
              <a:t>This location is for the transition shot from England to The Netherlands, I will be filming mostly o the actual plane. I will film myself walking on the moving walkway.</a:t>
            </a:r>
          </a:p>
        </p:txBody>
      </p:sp>
    </p:spTree>
    <p:extLst>
      <p:ext uri="{BB962C8B-B14F-4D97-AF65-F5344CB8AC3E}">
        <p14:creationId xmlns:p14="http://schemas.microsoft.com/office/powerpoint/2010/main" val="6687604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ED9DD-E869-4AD2-A745-E5737EF40FBE}"/>
              </a:ext>
            </a:extLst>
          </p:cNvPr>
          <p:cNvSpPr>
            <a:spLocks noGrp="1"/>
          </p:cNvSpPr>
          <p:nvPr>
            <p:ph type="title"/>
          </p:nvPr>
        </p:nvSpPr>
        <p:spPr>
          <a:xfrm>
            <a:off x="261069" y="380312"/>
            <a:ext cx="6181676" cy="976824"/>
          </a:xfrm>
        </p:spPr>
        <p:txBody>
          <a:bodyPr>
            <a:noAutofit/>
          </a:bodyPr>
          <a:lstStyle/>
          <a:p>
            <a:r>
              <a:rPr lang="en-GB" b="1" dirty="0">
                <a:latin typeface="Bahnschrift" panose="020B0502040204020203" pitchFamily="34" charset="0"/>
              </a:rPr>
              <a:t>LOCATION RESEARCH - HOLLAND</a:t>
            </a:r>
          </a:p>
        </p:txBody>
      </p:sp>
      <p:sp>
        <p:nvSpPr>
          <p:cNvPr id="3" name="TextBox 2">
            <a:extLst>
              <a:ext uri="{FF2B5EF4-FFF2-40B4-BE49-F238E27FC236}">
                <a16:creationId xmlns:a16="http://schemas.microsoft.com/office/drawing/2014/main" id="{90E740DA-1A74-4DB5-B106-BC86C02996A4}"/>
              </a:ext>
            </a:extLst>
          </p:cNvPr>
          <p:cNvSpPr txBox="1"/>
          <p:nvPr/>
        </p:nvSpPr>
        <p:spPr>
          <a:xfrm>
            <a:off x="336569" y="1632048"/>
            <a:ext cx="9000377" cy="2523768"/>
          </a:xfrm>
          <a:prstGeom prst="rect">
            <a:avLst/>
          </a:prstGeom>
          <a:noFill/>
        </p:spPr>
        <p:txBody>
          <a:bodyPr wrap="square" rtlCol="0">
            <a:spAutoFit/>
          </a:bodyPr>
          <a:lstStyle/>
          <a:p>
            <a:pPr lvl="0"/>
            <a:r>
              <a:rPr lang="en-GB" dirty="0">
                <a:solidFill>
                  <a:prstClr val="black"/>
                </a:solidFill>
                <a:latin typeface="Bahnschrift" panose="020B0502040204020203" pitchFamily="34" charset="0"/>
              </a:rPr>
              <a:t>Top 10 places to cycle in The Netherlands</a:t>
            </a:r>
          </a:p>
          <a:p>
            <a:pPr marL="342900" lvl="0" indent="-342900">
              <a:buFont typeface="+mj-lt"/>
              <a:buAutoNum type="arabicPeriod"/>
            </a:pPr>
            <a:r>
              <a:rPr lang="en-GB" sz="1400" dirty="0" err="1">
                <a:solidFill>
                  <a:prstClr val="black"/>
                </a:solidFill>
                <a:latin typeface="Bahnschrift" panose="020B0502040204020203" pitchFamily="34" charset="0"/>
              </a:rPr>
              <a:t>Brutgebiet</a:t>
            </a:r>
            <a:r>
              <a:rPr lang="en-GB" sz="1400" dirty="0">
                <a:solidFill>
                  <a:prstClr val="black"/>
                </a:solidFill>
                <a:latin typeface="Bahnschrift" panose="020B0502040204020203" pitchFamily="34" charset="0"/>
              </a:rPr>
              <a:t> – </a:t>
            </a:r>
            <a:r>
              <a:rPr lang="en-GB" sz="1400" dirty="0" err="1">
                <a:solidFill>
                  <a:prstClr val="black"/>
                </a:solidFill>
                <a:latin typeface="Bahnschrift" panose="020B0502040204020203" pitchFamily="34" charset="0"/>
              </a:rPr>
              <a:t>Oudeschild</a:t>
            </a:r>
            <a:r>
              <a:rPr lang="en-GB" sz="1400" dirty="0">
                <a:solidFill>
                  <a:prstClr val="black"/>
                </a:solidFill>
                <a:latin typeface="Bahnschrift" panose="020B0502040204020203" pitchFamily="34" charset="0"/>
              </a:rPr>
              <a:t> - Haven Loop from Den Hoorn</a:t>
            </a:r>
          </a:p>
          <a:p>
            <a:pPr marL="342900" lvl="0" indent="-342900">
              <a:buFont typeface="+mj-lt"/>
              <a:buAutoNum type="arabicPeriod"/>
            </a:pPr>
            <a:r>
              <a:rPr lang="en-GB" sz="1400" dirty="0">
                <a:solidFill>
                  <a:prstClr val="black"/>
                </a:solidFill>
                <a:latin typeface="Bahnschrift" panose="020B0502040204020203" pitchFamily="34" charset="0"/>
              </a:rPr>
              <a:t>Promenade – </a:t>
            </a:r>
            <a:r>
              <a:rPr lang="en-GB" sz="1400" dirty="0" err="1">
                <a:solidFill>
                  <a:prstClr val="black"/>
                </a:solidFill>
                <a:latin typeface="Bahnschrift" panose="020B0502040204020203" pitchFamily="34" charset="0"/>
              </a:rPr>
              <a:t>Vorbei</a:t>
            </a:r>
            <a:r>
              <a:rPr lang="en-GB" sz="1400" dirty="0">
                <a:solidFill>
                  <a:prstClr val="black"/>
                </a:solidFill>
                <a:latin typeface="Bahnschrift" panose="020B0502040204020203" pitchFamily="34" charset="0"/>
              </a:rPr>
              <a:t> am </a:t>
            </a:r>
            <a:r>
              <a:rPr lang="en-GB" sz="1400" dirty="0" err="1">
                <a:solidFill>
                  <a:prstClr val="black"/>
                </a:solidFill>
                <a:latin typeface="Bahnschrift" panose="020B0502040204020203" pitchFamily="34" charset="0"/>
              </a:rPr>
              <a:t>Oolderplas</a:t>
            </a:r>
            <a:r>
              <a:rPr lang="en-GB" sz="1400" dirty="0">
                <a:solidFill>
                  <a:prstClr val="black"/>
                </a:solidFill>
                <a:latin typeface="Bahnschrift" panose="020B0502040204020203" pitchFamily="34" charset="0"/>
              </a:rPr>
              <a:t> Loop from </a:t>
            </a:r>
            <a:r>
              <a:rPr lang="en-GB" sz="1400" dirty="0" err="1">
                <a:solidFill>
                  <a:prstClr val="black"/>
                </a:solidFill>
                <a:latin typeface="Bahnschrift" panose="020B0502040204020203" pitchFamily="34" charset="0"/>
              </a:rPr>
              <a:t>Roermond</a:t>
            </a:r>
            <a:endParaRPr lang="en-GB" sz="1400" dirty="0">
              <a:solidFill>
                <a:prstClr val="black"/>
              </a:solidFill>
              <a:latin typeface="Bahnschrift" panose="020B0502040204020203" pitchFamily="34" charset="0"/>
            </a:endParaRPr>
          </a:p>
          <a:p>
            <a:pPr marL="342900" lvl="0" indent="-342900">
              <a:buFont typeface="+mj-lt"/>
              <a:buAutoNum type="arabicPeriod"/>
            </a:pPr>
            <a:r>
              <a:rPr lang="en-GB" sz="1400" dirty="0" err="1">
                <a:solidFill>
                  <a:prstClr val="black"/>
                </a:solidFill>
                <a:latin typeface="Bahnschrift" panose="020B0502040204020203" pitchFamily="34" charset="0"/>
              </a:rPr>
              <a:t>Oosterschelde</a:t>
            </a:r>
            <a:r>
              <a:rPr lang="en-GB" sz="1400" dirty="0">
                <a:solidFill>
                  <a:prstClr val="black"/>
                </a:solidFill>
                <a:latin typeface="Bahnschrift" panose="020B0502040204020203" pitchFamily="34" charset="0"/>
              </a:rPr>
              <a:t> </a:t>
            </a:r>
            <a:r>
              <a:rPr lang="en-GB" sz="1400" dirty="0" err="1">
                <a:solidFill>
                  <a:prstClr val="black"/>
                </a:solidFill>
                <a:latin typeface="Bahnschrift" panose="020B0502040204020203" pitchFamily="34" charset="0"/>
              </a:rPr>
              <a:t>Nationalpark</a:t>
            </a:r>
            <a:r>
              <a:rPr lang="en-GB" sz="1400" dirty="0">
                <a:solidFill>
                  <a:prstClr val="black"/>
                </a:solidFill>
                <a:latin typeface="Bahnschrift" panose="020B0502040204020203" pitchFamily="34" charset="0"/>
              </a:rPr>
              <a:t> – </a:t>
            </a:r>
            <a:r>
              <a:rPr lang="en-GB" sz="1400" dirty="0" err="1">
                <a:solidFill>
                  <a:prstClr val="black"/>
                </a:solidFill>
                <a:latin typeface="Bahnschrift" panose="020B0502040204020203" pitchFamily="34" charset="0"/>
              </a:rPr>
              <a:t>Entlang</a:t>
            </a:r>
            <a:r>
              <a:rPr lang="en-GB" sz="1400" dirty="0">
                <a:solidFill>
                  <a:prstClr val="black"/>
                </a:solidFill>
                <a:latin typeface="Bahnschrift" panose="020B0502040204020203" pitchFamily="34" charset="0"/>
              </a:rPr>
              <a:t> der </a:t>
            </a:r>
            <a:r>
              <a:rPr lang="en-GB" sz="1400" dirty="0" err="1">
                <a:solidFill>
                  <a:prstClr val="black"/>
                </a:solidFill>
                <a:latin typeface="Bahnschrift" panose="020B0502040204020203" pitchFamily="34" charset="0"/>
              </a:rPr>
              <a:t>Oosterschelde</a:t>
            </a:r>
            <a:r>
              <a:rPr lang="en-GB" sz="1400" dirty="0">
                <a:solidFill>
                  <a:prstClr val="black"/>
                </a:solidFill>
                <a:latin typeface="Bahnschrift" panose="020B0502040204020203" pitchFamily="34" charset="0"/>
              </a:rPr>
              <a:t> Loop from Burgh-</a:t>
            </a:r>
            <a:r>
              <a:rPr lang="en-GB" sz="1400" dirty="0" err="1">
                <a:solidFill>
                  <a:prstClr val="black"/>
                </a:solidFill>
                <a:latin typeface="Bahnschrift" panose="020B0502040204020203" pitchFamily="34" charset="0"/>
              </a:rPr>
              <a:t>Haamstede</a:t>
            </a:r>
            <a:endParaRPr lang="en-GB" sz="1400" dirty="0">
              <a:solidFill>
                <a:prstClr val="black"/>
              </a:solidFill>
              <a:latin typeface="Bahnschrift" panose="020B0502040204020203" pitchFamily="34" charset="0"/>
            </a:endParaRPr>
          </a:p>
          <a:p>
            <a:pPr marL="342900" lvl="0" indent="-342900">
              <a:buFont typeface="+mj-lt"/>
              <a:buAutoNum type="arabicPeriod"/>
            </a:pPr>
            <a:r>
              <a:rPr lang="en-GB" sz="1400" dirty="0" err="1">
                <a:solidFill>
                  <a:prstClr val="black"/>
                </a:solidFill>
                <a:latin typeface="Bahnschrift" panose="020B0502040204020203" pitchFamily="34" charset="0"/>
              </a:rPr>
              <a:t>Domburg</a:t>
            </a:r>
            <a:r>
              <a:rPr lang="en-GB" sz="1400" dirty="0">
                <a:solidFill>
                  <a:prstClr val="black"/>
                </a:solidFill>
                <a:latin typeface="Bahnschrift" panose="020B0502040204020203" pitchFamily="34" charset="0"/>
              </a:rPr>
              <a:t> – </a:t>
            </a:r>
            <a:r>
              <a:rPr lang="en-GB" sz="1400" dirty="0" err="1">
                <a:solidFill>
                  <a:prstClr val="black"/>
                </a:solidFill>
                <a:latin typeface="Bahnschrift" panose="020B0502040204020203" pitchFamily="34" charset="0"/>
              </a:rPr>
              <a:t>Ijzeren</a:t>
            </a:r>
            <a:r>
              <a:rPr lang="en-GB" sz="1400" dirty="0">
                <a:solidFill>
                  <a:prstClr val="black"/>
                </a:solidFill>
                <a:latin typeface="Bahnschrift" panose="020B0502040204020203" pitchFamily="34" charset="0"/>
              </a:rPr>
              <a:t> </a:t>
            </a:r>
            <a:r>
              <a:rPr lang="en-GB" sz="1400" dirty="0" err="1">
                <a:solidFill>
                  <a:prstClr val="black"/>
                </a:solidFill>
                <a:latin typeface="Bahnschrift" panose="020B0502040204020203" pitchFamily="34" charset="0"/>
              </a:rPr>
              <a:t>Torentje</a:t>
            </a:r>
            <a:r>
              <a:rPr lang="en-GB" sz="1400" dirty="0">
                <a:solidFill>
                  <a:prstClr val="black"/>
                </a:solidFill>
                <a:latin typeface="Bahnschrift" panose="020B0502040204020203" pitchFamily="34" charset="0"/>
              </a:rPr>
              <a:t> Loop from </a:t>
            </a:r>
            <a:r>
              <a:rPr lang="en-GB" sz="1400" dirty="0" err="1">
                <a:solidFill>
                  <a:prstClr val="black"/>
                </a:solidFill>
                <a:latin typeface="Bahnschrift" panose="020B0502040204020203" pitchFamily="34" charset="0"/>
              </a:rPr>
              <a:t>Zoutelande</a:t>
            </a:r>
            <a:endParaRPr lang="en-GB" sz="1400" dirty="0">
              <a:solidFill>
                <a:prstClr val="black"/>
              </a:solidFill>
              <a:latin typeface="Bahnschrift" panose="020B0502040204020203" pitchFamily="34" charset="0"/>
            </a:endParaRPr>
          </a:p>
          <a:p>
            <a:pPr marL="342900" lvl="0" indent="-342900">
              <a:buFont typeface="+mj-lt"/>
              <a:buAutoNum type="arabicPeriod"/>
            </a:pPr>
            <a:r>
              <a:rPr lang="en-GB" sz="1400" dirty="0" err="1">
                <a:solidFill>
                  <a:prstClr val="black"/>
                </a:solidFill>
                <a:latin typeface="Bahnschrift" panose="020B0502040204020203" pitchFamily="34" charset="0"/>
              </a:rPr>
              <a:t>Ijzeren</a:t>
            </a:r>
            <a:r>
              <a:rPr lang="en-GB" sz="1400" dirty="0">
                <a:solidFill>
                  <a:prstClr val="black"/>
                </a:solidFill>
                <a:latin typeface="Bahnschrift" panose="020B0502040204020203" pitchFamily="34" charset="0"/>
              </a:rPr>
              <a:t> </a:t>
            </a:r>
            <a:r>
              <a:rPr lang="en-GB" sz="1400" dirty="0" err="1">
                <a:solidFill>
                  <a:prstClr val="black"/>
                </a:solidFill>
                <a:latin typeface="Bahnschrift" panose="020B0502040204020203" pitchFamily="34" charset="0"/>
              </a:rPr>
              <a:t>Torentje</a:t>
            </a:r>
            <a:r>
              <a:rPr lang="en-GB" sz="1400" dirty="0">
                <a:solidFill>
                  <a:prstClr val="black"/>
                </a:solidFill>
                <a:latin typeface="Bahnschrift" panose="020B0502040204020203" pitchFamily="34" charset="0"/>
              </a:rPr>
              <a:t> – </a:t>
            </a:r>
            <a:r>
              <a:rPr lang="en-GB" sz="1400" dirty="0" err="1">
                <a:solidFill>
                  <a:prstClr val="black"/>
                </a:solidFill>
                <a:latin typeface="Bahnschrift" panose="020B0502040204020203" pitchFamily="34" charset="0"/>
              </a:rPr>
              <a:t>Westkapelle</a:t>
            </a:r>
            <a:r>
              <a:rPr lang="en-GB" sz="1400" dirty="0">
                <a:solidFill>
                  <a:prstClr val="black"/>
                </a:solidFill>
                <a:latin typeface="Bahnschrift" panose="020B0502040204020203" pitchFamily="34" charset="0"/>
              </a:rPr>
              <a:t> Loop from </a:t>
            </a:r>
            <a:r>
              <a:rPr lang="en-GB" sz="1400" dirty="0" err="1">
                <a:solidFill>
                  <a:prstClr val="black"/>
                </a:solidFill>
                <a:latin typeface="Bahnschrift" panose="020B0502040204020203" pitchFamily="34" charset="0"/>
              </a:rPr>
              <a:t>Domburg</a:t>
            </a:r>
            <a:endParaRPr lang="en-GB" sz="1400" dirty="0">
              <a:solidFill>
                <a:prstClr val="black"/>
              </a:solidFill>
              <a:latin typeface="Bahnschrift" panose="020B0502040204020203" pitchFamily="34" charset="0"/>
            </a:endParaRPr>
          </a:p>
          <a:p>
            <a:pPr marL="342900" lvl="0" indent="-342900">
              <a:buFont typeface="+mj-lt"/>
              <a:buAutoNum type="arabicPeriod"/>
            </a:pPr>
            <a:r>
              <a:rPr lang="en-GB" sz="1400" dirty="0" err="1">
                <a:solidFill>
                  <a:prstClr val="black"/>
                </a:solidFill>
                <a:latin typeface="Bahnschrift" panose="020B0502040204020203" pitchFamily="34" charset="0"/>
              </a:rPr>
              <a:t>Oosterschelde</a:t>
            </a:r>
            <a:r>
              <a:rPr lang="en-GB" sz="1400" dirty="0">
                <a:solidFill>
                  <a:prstClr val="black"/>
                </a:solidFill>
                <a:latin typeface="Bahnschrift" panose="020B0502040204020203" pitchFamily="34" charset="0"/>
              </a:rPr>
              <a:t> </a:t>
            </a:r>
            <a:r>
              <a:rPr lang="en-GB" sz="1400" dirty="0" err="1">
                <a:solidFill>
                  <a:prstClr val="black"/>
                </a:solidFill>
                <a:latin typeface="Bahnschrift" panose="020B0502040204020203" pitchFamily="34" charset="0"/>
              </a:rPr>
              <a:t>Nationalpark</a:t>
            </a:r>
            <a:r>
              <a:rPr lang="en-GB" sz="1400" dirty="0">
                <a:solidFill>
                  <a:prstClr val="black"/>
                </a:solidFill>
                <a:latin typeface="Bahnschrift" panose="020B0502040204020203" pitchFamily="34" charset="0"/>
              </a:rPr>
              <a:t> – </a:t>
            </a:r>
            <a:r>
              <a:rPr lang="en-GB" sz="1400" dirty="0" err="1">
                <a:solidFill>
                  <a:prstClr val="black"/>
                </a:solidFill>
                <a:latin typeface="Bahnschrift" panose="020B0502040204020203" pitchFamily="34" charset="0"/>
              </a:rPr>
              <a:t>Entlang</a:t>
            </a:r>
            <a:r>
              <a:rPr lang="en-GB" sz="1400" dirty="0">
                <a:solidFill>
                  <a:prstClr val="black"/>
                </a:solidFill>
                <a:latin typeface="Bahnschrift" panose="020B0502040204020203" pitchFamily="34" charset="0"/>
              </a:rPr>
              <a:t> der </a:t>
            </a:r>
            <a:r>
              <a:rPr lang="en-GB" sz="1400" dirty="0" err="1">
                <a:solidFill>
                  <a:prstClr val="black"/>
                </a:solidFill>
                <a:latin typeface="Bahnschrift" panose="020B0502040204020203" pitchFamily="34" charset="0"/>
              </a:rPr>
              <a:t>Oosterschelde</a:t>
            </a:r>
            <a:r>
              <a:rPr lang="en-GB" sz="1400" dirty="0">
                <a:solidFill>
                  <a:prstClr val="black"/>
                </a:solidFill>
                <a:latin typeface="Bahnschrift" panose="020B0502040204020203" pitchFamily="34" charset="0"/>
              </a:rPr>
              <a:t> Loop from Noord-</a:t>
            </a:r>
            <a:r>
              <a:rPr lang="en-GB" sz="1400" dirty="0" err="1">
                <a:solidFill>
                  <a:prstClr val="black"/>
                </a:solidFill>
                <a:latin typeface="Bahnschrift" panose="020B0502040204020203" pitchFamily="34" charset="0"/>
              </a:rPr>
              <a:t>Beveland</a:t>
            </a:r>
            <a:endParaRPr lang="en-GB" sz="1400" dirty="0">
              <a:solidFill>
                <a:prstClr val="black"/>
              </a:solidFill>
              <a:latin typeface="Bahnschrift" panose="020B0502040204020203" pitchFamily="34" charset="0"/>
            </a:endParaRPr>
          </a:p>
          <a:p>
            <a:pPr marL="342900" lvl="0" indent="-342900">
              <a:buFont typeface="+mj-lt"/>
              <a:buAutoNum type="arabicPeriod"/>
            </a:pPr>
            <a:r>
              <a:rPr lang="en-GB" sz="1400" dirty="0" err="1">
                <a:solidFill>
                  <a:prstClr val="black"/>
                </a:solidFill>
                <a:latin typeface="Bahnschrift" panose="020B0502040204020203" pitchFamily="34" charset="0"/>
              </a:rPr>
              <a:t>Wasserkraftwerk</a:t>
            </a:r>
            <a:r>
              <a:rPr lang="en-GB" sz="1400" dirty="0">
                <a:solidFill>
                  <a:prstClr val="black"/>
                </a:solidFill>
                <a:latin typeface="Bahnschrift" panose="020B0502040204020203" pitchFamily="34" charset="0"/>
              </a:rPr>
              <a:t> </a:t>
            </a:r>
            <a:r>
              <a:rPr lang="en-GB" sz="1400" dirty="0" err="1">
                <a:solidFill>
                  <a:prstClr val="black"/>
                </a:solidFill>
                <a:latin typeface="Bahnschrift" panose="020B0502040204020203" pitchFamily="34" charset="0"/>
              </a:rPr>
              <a:t>Linne</a:t>
            </a:r>
            <a:r>
              <a:rPr lang="en-GB" sz="1400" dirty="0">
                <a:solidFill>
                  <a:prstClr val="black"/>
                </a:solidFill>
                <a:latin typeface="Bahnschrift" panose="020B0502040204020203" pitchFamily="34" charset="0"/>
              </a:rPr>
              <a:t> – </a:t>
            </a:r>
            <a:r>
              <a:rPr lang="en-GB" sz="1400" dirty="0" err="1">
                <a:solidFill>
                  <a:prstClr val="black"/>
                </a:solidFill>
                <a:latin typeface="Bahnschrift" panose="020B0502040204020203" pitchFamily="34" charset="0"/>
              </a:rPr>
              <a:t>Schleuse</a:t>
            </a:r>
            <a:r>
              <a:rPr lang="en-GB" sz="1400" dirty="0">
                <a:solidFill>
                  <a:prstClr val="black"/>
                </a:solidFill>
                <a:latin typeface="Bahnschrift" panose="020B0502040204020203" pitchFamily="34" charset="0"/>
              </a:rPr>
              <a:t> und </a:t>
            </a:r>
            <a:r>
              <a:rPr lang="en-GB" sz="1400" dirty="0" err="1">
                <a:solidFill>
                  <a:prstClr val="black"/>
                </a:solidFill>
                <a:latin typeface="Bahnschrift" panose="020B0502040204020203" pitchFamily="34" charset="0"/>
              </a:rPr>
              <a:t>Wehr</a:t>
            </a:r>
            <a:r>
              <a:rPr lang="en-GB" sz="1400" dirty="0">
                <a:solidFill>
                  <a:prstClr val="black"/>
                </a:solidFill>
                <a:latin typeface="Bahnschrift" panose="020B0502040204020203" pitchFamily="34" charset="0"/>
              </a:rPr>
              <a:t> </a:t>
            </a:r>
            <a:r>
              <a:rPr lang="en-GB" sz="1400" dirty="0" err="1">
                <a:solidFill>
                  <a:prstClr val="black"/>
                </a:solidFill>
                <a:latin typeface="Bahnschrift" panose="020B0502040204020203" pitchFamily="34" charset="0"/>
              </a:rPr>
              <a:t>Linne</a:t>
            </a:r>
            <a:r>
              <a:rPr lang="en-GB" sz="1400" dirty="0">
                <a:solidFill>
                  <a:prstClr val="black"/>
                </a:solidFill>
                <a:latin typeface="Bahnschrift" panose="020B0502040204020203" pitchFamily="34" charset="0"/>
              </a:rPr>
              <a:t> Loop from </a:t>
            </a:r>
            <a:r>
              <a:rPr lang="en-GB" sz="1400" dirty="0" err="1">
                <a:solidFill>
                  <a:prstClr val="black"/>
                </a:solidFill>
                <a:latin typeface="Bahnschrift" panose="020B0502040204020203" pitchFamily="34" charset="0"/>
              </a:rPr>
              <a:t>Roermond</a:t>
            </a:r>
            <a:endParaRPr lang="en-GB" sz="1400" dirty="0">
              <a:solidFill>
                <a:prstClr val="black"/>
              </a:solidFill>
              <a:latin typeface="Bahnschrift" panose="020B0502040204020203" pitchFamily="34" charset="0"/>
            </a:endParaRPr>
          </a:p>
          <a:p>
            <a:pPr marL="342900" lvl="0" indent="-342900">
              <a:buFont typeface="+mj-lt"/>
              <a:buAutoNum type="arabicPeriod"/>
            </a:pPr>
            <a:r>
              <a:rPr lang="en-GB" sz="1400" dirty="0" err="1">
                <a:solidFill>
                  <a:prstClr val="black"/>
                </a:solidFill>
                <a:latin typeface="Bahnschrift" panose="020B0502040204020203" pitchFamily="34" charset="0"/>
              </a:rPr>
              <a:t>Aussicht</a:t>
            </a:r>
            <a:r>
              <a:rPr lang="en-GB" sz="1400" dirty="0">
                <a:solidFill>
                  <a:prstClr val="black"/>
                </a:solidFill>
                <a:latin typeface="Bahnschrift" panose="020B0502040204020203" pitchFamily="34" charset="0"/>
              </a:rPr>
              <a:t> auf </a:t>
            </a:r>
            <a:r>
              <a:rPr lang="en-GB" sz="1400" dirty="0" err="1">
                <a:solidFill>
                  <a:prstClr val="black"/>
                </a:solidFill>
                <a:latin typeface="Bahnschrift" panose="020B0502040204020203" pitchFamily="34" charset="0"/>
              </a:rPr>
              <a:t>Sandstrand</a:t>
            </a:r>
            <a:r>
              <a:rPr lang="en-GB" sz="1400" dirty="0">
                <a:solidFill>
                  <a:prstClr val="black"/>
                </a:solidFill>
                <a:latin typeface="Bahnschrift" panose="020B0502040204020203" pitchFamily="34" charset="0"/>
              </a:rPr>
              <a:t> – </a:t>
            </a:r>
            <a:r>
              <a:rPr lang="en-GB" sz="1400" dirty="0" err="1">
                <a:solidFill>
                  <a:prstClr val="black"/>
                </a:solidFill>
                <a:latin typeface="Bahnschrift" panose="020B0502040204020203" pitchFamily="34" charset="0"/>
              </a:rPr>
              <a:t>Pferde</a:t>
            </a:r>
            <a:r>
              <a:rPr lang="en-GB" sz="1400" dirty="0">
                <a:solidFill>
                  <a:prstClr val="black"/>
                </a:solidFill>
                <a:latin typeface="Bahnschrift" panose="020B0502040204020203" pitchFamily="34" charset="0"/>
              </a:rPr>
              <a:t> in </a:t>
            </a:r>
            <a:r>
              <a:rPr lang="en-GB" sz="1400" dirty="0" err="1">
                <a:solidFill>
                  <a:prstClr val="black"/>
                </a:solidFill>
                <a:latin typeface="Bahnschrift" panose="020B0502040204020203" pitchFamily="34" charset="0"/>
              </a:rPr>
              <a:t>freier</a:t>
            </a:r>
            <a:r>
              <a:rPr lang="en-GB" sz="1400" dirty="0">
                <a:solidFill>
                  <a:prstClr val="black"/>
                </a:solidFill>
                <a:latin typeface="Bahnschrift" panose="020B0502040204020203" pitchFamily="34" charset="0"/>
              </a:rPr>
              <a:t> </a:t>
            </a:r>
            <a:r>
              <a:rPr lang="en-GB" sz="1400" dirty="0" err="1">
                <a:solidFill>
                  <a:prstClr val="black"/>
                </a:solidFill>
                <a:latin typeface="Bahnschrift" panose="020B0502040204020203" pitchFamily="34" charset="0"/>
              </a:rPr>
              <a:t>Wildbahn</a:t>
            </a:r>
            <a:r>
              <a:rPr lang="en-GB" sz="1400" dirty="0">
                <a:solidFill>
                  <a:prstClr val="black"/>
                </a:solidFill>
                <a:latin typeface="Bahnschrift" panose="020B0502040204020203" pitchFamily="34" charset="0"/>
              </a:rPr>
              <a:t> Loop from West </a:t>
            </a:r>
            <a:r>
              <a:rPr lang="en-GB" sz="1400" dirty="0" err="1">
                <a:solidFill>
                  <a:prstClr val="black"/>
                </a:solidFill>
                <a:latin typeface="Bahnschrift" panose="020B0502040204020203" pitchFamily="34" charset="0"/>
              </a:rPr>
              <a:t>Repart</a:t>
            </a:r>
            <a:r>
              <a:rPr lang="en-GB" sz="1400" dirty="0">
                <a:solidFill>
                  <a:prstClr val="black"/>
                </a:solidFill>
                <a:latin typeface="Bahnschrift" panose="020B0502040204020203" pitchFamily="34" charset="0"/>
              </a:rPr>
              <a:t>/</a:t>
            </a:r>
            <a:r>
              <a:rPr lang="en-GB" sz="1400" dirty="0" err="1">
                <a:solidFill>
                  <a:prstClr val="black"/>
                </a:solidFill>
                <a:latin typeface="Bahnschrift" panose="020B0502040204020203" pitchFamily="34" charset="0"/>
              </a:rPr>
              <a:t>Dolfijn</a:t>
            </a:r>
            <a:r>
              <a:rPr lang="en-GB" sz="1400" dirty="0">
                <a:solidFill>
                  <a:prstClr val="black"/>
                </a:solidFill>
                <a:latin typeface="Bahnschrift" panose="020B0502040204020203" pitchFamily="34" charset="0"/>
              </a:rPr>
              <a:t> (RTM)</a:t>
            </a:r>
          </a:p>
          <a:p>
            <a:pPr marL="342900" lvl="0" indent="-342900">
              <a:buFont typeface="+mj-lt"/>
              <a:buAutoNum type="arabicPeriod"/>
            </a:pPr>
            <a:r>
              <a:rPr lang="en-GB" sz="1400" dirty="0" err="1">
                <a:solidFill>
                  <a:prstClr val="black"/>
                </a:solidFill>
                <a:latin typeface="Bahnschrift" panose="020B0502040204020203" pitchFamily="34" charset="0"/>
              </a:rPr>
              <a:t>Heidelandschaft</a:t>
            </a:r>
            <a:r>
              <a:rPr lang="en-GB" sz="1400" dirty="0">
                <a:solidFill>
                  <a:prstClr val="black"/>
                </a:solidFill>
                <a:latin typeface="Bahnschrift" panose="020B0502040204020203" pitchFamily="34" charset="0"/>
              </a:rPr>
              <a:t> – </a:t>
            </a:r>
            <a:r>
              <a:rPr lang="en-GB" sz="1400" dirty="0" err="1">
                <a:solidFill>
                  <a:prstClr val="black"/>
                </a:solidFill>
                <a:latin typeface="Bahnschrift" panose="020B0502040204020203" pitchFamily="34" charset="0"/>
              </a:rPr>
              <a:t>Weiße</a:t>
            </a:r>
            <a:r>
              <a:rPr lang="en-GB" sz="1400" dirty="0">
                <a:solidFill>
                  <a:prstClr val="black"/>
                </a:solidFill>
                <a:latin typeface="Bahnschrift" panose="020B0502040204020203" pitchFamily="34" charset="0"/>
              </a:rPr>
              <a:t> </a:t>
            </a:r>
            <a:r>
              <a:rPr lang="en-GB" sz="1400" dirty="0" err="1">
                <a:solidFill>
                  <a:prstClr val="black"/>
                </a:solidFill>
                <a:latin typeface="Bahnschrift" panose="020B0502040204020203" pitchFamily="34" charset="0"/>
              </a:rPr>
              <a:t>Dünen</a:t>
            </a:r>
            <a:r>
              <a:rPr lang="en-GB" sz="1400" dirty="0">
                <a:solidFill>
                  <a:prstClr val="black"/>
                </a:solidFill>
                <a:latin typeface="Bahnschrift" panose="020B0502040204020203" pitchFamily="34" charset="0"/>
              </a:rPr>
              <a:t> Loop from </a:t>
            </a:r>
            <a:r>
              <a:rPr lang="en-GB" sz="1400" dirty="0" err="1">
                <a:solidFill>
                  <a:prstClr val="black"/>
                </a:solidFill>
                <a:latin typeface="Bahnschrift" panose="020B0502040204020203" pitchFamily="34" charset="0"/>
              </a:rPr>
              <a:t>Groet</a:t>
            </a:r>
            <a:endParaRPr lang="en-GB" sz="1400" dirty="0">
              <a:solidFill>
                <a:prstClr val="black"/>
              </a:solidFill>
              <a:latin typeface="Bahnschrift" panose="020B0502040204020203" pitchFamily="34" charset="0"/>
            </a:endParaRPr>
          </a:p>
          <a:p>
            <a:pPr marL="342900" lvl="0" indent="-342900">
              <a:buFont typeface="+mj-lt"/>
              <a:buAutoNum type="arabicPeriod"/>
            </a:pPr>
            <a:r>
              <a:rPr lang="en-GB" sz="1400" dirty="0" err="1">
                <a:solidFill>
                  <a:prstClr val="black"/>
                </a:solidFill>
                <a:latin typeface="Bahnschrift" panose="020B0502040204020203" pitchFamily="34" charset="0"/>
              </a:rPr>
              <a:t>Radschnellweg</a:t>
            </a:r>
            <a:r>
              <a:rPr lang="en-GB" sz="1400" dirty="0">
                <a:solidFill>
                  <a:prstClr val="black"/>
                </a:solidFill>
                <a:latin typeface="Bahnschrift" panose="020B0502040204020203" pitchFamily="34" charset="0"/>
              </a:rPr>
              <a:t> – </a:t>
            </a:r>
            <a:r>
              <a:rPr lang="en-GB" sz="1400" dirty="0" err="1">
                <a:solidFill>
                  <a:prstClr val="black"/>
                </a:solidFill>
                <a:latin typeface="Bahnschrift" panose="020B0502040204020203" pitchFamily="34" charset="0"/>
              </a:rPr>
              <a:t>Herrlicher</a:t>
            </a:r>
            <a:r>
              <a:rPr lang="en-GB" sz="1400" dirty="0">
                <a:solidFill>
                  <a:prstClr val="black"/>
                </a:solidFill>
                <a:latin typeface="Bahnschrift" panose="020B0502040204020203" pitchFamily="34" charset="0"/>
              </a:rPr>
              <a:t> </a:t>
            </a:r>
            <a:r>
              <a:rPr lang="en-GB" sz="1400" dirty="0" err="1">
                <a:solidFill>
                  <a:prstClr val="black"/>
                </a:solidFill>
                <a:latin typeface="Bahnschrift" panose="020B0502040204020203" pitchFamily="34" charset="0"/>
              </a:rPr>
              <a:t>Dünen-Fahrradweg</a:t>
            </a:r>
            <a:r>
              <a:rPr lang="en-GB" sz="1400" dirty="0">
                <a:solidFill>
                  <a:prstClr val="black"/>
                </a:solidFill>
                <a:latin typeface="Bahnschrift" panose="020B0502040204020203" pitchFamily="34" charset="0"/>
              </a:rPr>
              <a:t> Loop from </a:t>
            </a:r>
            <a:r>
              <a:rPr lang="en-GB" sz="1400" dirty="0" err="1">
                <a:solidFill>
                  <a:prstClr val="black"/>
                </a:solidFill>
                <a:latin typeface="Bahnschrift" panose="020B0502040204020203" pitchFamily="34" charset="0"/>
              </a:rPr>
              <a:t>Noordwijk</a:t>
            </a:r>
            <a:endParaRPr lang="en-GB" sz="1400" dirty="0">
              <a:solidFill>
                <a:prstClr val="black"/>
              </a:solidFill>
              <a:latin typeface="Bahnschrift" panose="020B0502040204020203" pitchFamily="34" charset="0"/>
            </a:endParaRPr>
          </a:p>
        </p:txBody>
      </p:sp>
      <p:pic>
        <p:nvPicPr>
          <p:cNvPr id="1026" name="Picture 2" descr="https://d2exd72xrrp1s7.cloudfront.net/www/000/1k1/yc/yc8ssywq1pp51ehkol0lkwnow269lgdga-uhi969968/0?width=3072&amp;height=2304&amp;crop=&amp;q=70">
            <a:extLst>
              <a:ext uri="{FF2B5EF4-FFF2-40B4-BE49-F238E27FC236}">
                <a16:creationId xmlns:a16="http://schemas.microsoft.com/office/drawing/2014/main" id="{860A0E4D-ECD3-4E07-AE14-D370932304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52470" y="218446"/>
            <a:ext cx="2916961" cy="1988191"/>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5EBBB230-C22D-4826-8E0C-387C51D11417}"/>
              </a:ext>
            </a:extLst>
          </p:cNvPr>
          <p:cNvSpPr txBox="1"/>
          <p:nvPr/>
        </p:nvSpPr>
        <p:spPr>
          <a:xfrm>
            <a:off x="4573008" y="4203277"/>
            <a:ext cx="4763938" cy="2523768"/>
          </a:xfrm>
          <a:prstGeom prst="rect">
            <a:avLst/>
          </a:prstGeom>
          <a:noFill/>
        </p:spPr>
        <p:txBody>
          <a:bodyPr wrap="square" rtlCol="0">
            <a:spAutoFit/>
          </a:bodyPr>
          <a:lstStyle/>
          <a:p>
            <a:r>
              <a:rPr lang="en-GB" dirty="0">
                <a:latin typeface="Bahnschrift" panose="020B0502040204020203" pitchFamily="34" charset="0"/>
              </a:rPr>
              <a:t>Top 10 tourist locations in The Netherlands</a:t>
            </a:r>
          </a:p>
          <a:p>
            <a:pPr marL="342900" indent="-342900">
              <a:buFont typeface="+mj-lt"/>
              <a:buAutoNum type="arabicPeriod"/>
            </a:pPr>
            <a:r>
              <a:rPr lang="en-GB" sz="1400" dirty="0" err="1">
                <a:latin typeface="Bahnschrift" panose="020B0502040204020203" pitchFamily="34" charset="0"/>
              </a:rPr>
              <a:t>Jordaan</a:t>
            </a:r>
            <a:r>
              <a:rPr lang="en-GB" sz="1400" dirty="0">
                <a:latin typeface="Bahnschrift" panose="020B0502040204020203" pitchFamily="34" charset="0"/>
              </a:rPr>
              <a:t> and Amsterdam's Canals</a:t>
            </a:r>
          </a:p>
          <a:p>
            <a:pPr marL="342900" indent="-342900">
              <a:buFont typeface="+mj-lt"/>
              <a:buAutoNum type="arabicPeriod"/>
            </a:pPr>
            <a:r>
              <a:rPr lang="en-GB" sz="1400" dirty="0">
                <a:latin typeface="Bahnschrift" panose="020B0502040204020203" pitchFamily="34" charset="0"/>
              </a:rPr>
              <a:t>Keukenhof</a:t>
            </a:r>
          </a:p>
          <a:p>
            <a:pPr marL="342900" indent="-342900">
              <a:buFont typeface="+mj-lt"/>
              <a:buAutoNum type="arabicPeriod"/>
            </a:pPr>
            <a:r>
              <a:rPr lang="en-GB" sz="1400" dirty="0">
                <a:latin typeface="Bahnschrift" panose="020B0502040204020203" pitchFamily="34" charset="0"/>
              </a:rPr>
              <a:t>The Rijksmuseum, Amsterdam</a:t>
            </a:r>
          </a:p>
          <a:p>
            <a:pPr marL="342900" indent="-342900">
              <a:buFont typeface="+mj-lt"/>
              <a:buAutoNum type="arabicPeriod"/>
            </a:pPr>
            <a:r>
              <a:rPr lang="en-GB" sz="1400" dirty="0">
                <a:latin typeface="Bahnschrift" panose="020B0502040204020203" pitchFamily="34" charset="0"/>
              </a:rPr>
              <a:t>Anne Frank Museum, Amsterdam</a:t>
            </a:r>
          </a:p>
          <a:p>
            <a:pPr marL="342900" indent="-342900">
              <a:buFont typeface="+mj-lt"/>
              <a:buAutoNum type="arabicPeriod"/>
            </a:pPr>
            <a:r>
              <a:rPr lang="en-GB" sz="1400" dirty="0">
                <a:latin typeface="Bahnschrift" panose="020B0502040204020203" pitchFamily="34" charset="0"/>
              </a:rPr>
              <a:t>Van Gogh Museum, Amsterdam</a:t>
            </a:r>
          </a:p>
          <a:p>
            <a:pPr marL="342900" indent="-342900">
              <a:buFont typeface="+mj-lt"/>
              <a:buAutoNum type="arabicPeriod"/>
            </a:pPr>
            <a:r>
              <a:rPr lang="en-GB" sz="1400" dirty="0">
                <a:latin typeface="Bahnschrift" panose="020B0502040204020203" pitchFamily="34" charset="0"/>
              </a:rPr>
              <a:t>The Windmills of </a:t>
            </a:r>
            <a:r>
              <a:rPr lang="en-GB" sz="1400" dirty="0" err="1">
                <a:latin typeface="Bahnschrift" panose="020B0502040204020203" pitchFamily="34" charset="0"/>
              </a:rPr>
              <a:t>Kinderdijk</a:t>
            </a:r>
            <a:endParaRPr lang="en-GB" sz="1400" dirty="0">
              <a:latin typeface="Bahnschrift" panose="020B0502040204020203" pitchFamily="34" charset="0"/>
            </a:endParaRPr>
          </a:p>
          <a:p>
            <a:pPr marL="342900" indent="-342900">
              <a:buFont typeface="+mj-lt"/>
              <a:buAutoNum type="arabicPeriod"/>
            </a:pPr>
            <a:r>
              <a:rPr lang="en-GB" sz="1400" dirty="0">
                <a:latin typeface="Bahnschrift" panose="020B0502040204020203" pitchFamily="34" charset="0"/>
              </a:rPr>
              <a:t>Hoge </a:t>
            </a:r>
            <a:r>
              <a:rPr lang="en-GB" sz="1400" dirty="0" err="1">
                <a:latin typeface="Bahnschrift" panose="020B0502040204020203" pitchFamily="34" charset="0"/>
              </a:rPr>
              <a:t>Veluwe</a:t>
            </a:r>
            <a:r>
              <a:rPr lang="en-GB" sz="1400" dirty="0">
                <a:latin typeface="Bahnschrift" panose="020B0502040204020203" pitchFamily="34" charset="0"/>
              </a:rPr>
              <a:t> National Park</a:t>
            </a:r>
          </a:p>
          <a:p>
            <a:pPr marL="342900" indent="-342900">
              <a:buFont typeface="+mj-lt"/>
              <a:buAutoNum type="arabicPeriod"/>
            </a:pPr>
            <a:r>
              <a:rPr lang="en-GB" sz="1400" dirty="0">
                <a:latin typeface="Bahnschrift" panose="020B0502040204020203" pitchFamily="34" charset="0"/>
              </a:rPr>
              <a:t>Towns of the Ijsselmeer </a:t>
            </a:r>
          </a:p>
          <a:p>
            <a:pPr marL="342900" indent="-342900">
              <a:buFont typeface="+mj-lt"/>
              <a:buAutoNum type="arabicPeriod"/>
            </a:pPr>
            <a:r>
              <a:rPr lang="en-GB" sz="1400" dirty="0">
                <a:latin typeface="Bahnschrift" panose="020B0502040204020203" pitchFamily="34" charset="0"/>
              </a:rPr>
              <a:t>Zeeland's Spectacular Dikes</a:t>
            </a:r>
          </a:p>
          <a:p>
            <a:pPr marL="342900" indent="-342900">
              <a:buFont typeface="+mj-lt"/>
              <a:buAutoNum type="arabicPeriod"/>
            </a:pPr>
            <a:r>
              <a:rPr lang="en-GB" sz="1400" dirty="0">
                <a:latin typeface="Bahnschrift" panose="020B0502040204020203" pitchFamily="34" charset="0"/>
              </a:rPr>
              <a:t>Historic Valkenburg</a:t>
            </a:r>
          </a:p>
        </p:txBody>
      </p:sp>
      <p:pic>
        <p:nvPicPr>
          <p:cNvPr id="7" name="Picture 4" descr="Van Gogh Museum, Amsterdam">
            <a:extLst>
              <a:ext uri="{FF2B5EF4-FFF2-40B4-BE49-F238E27FC236}">
                <a16:creationId xmlns:a16="http://schemas.microsoft.com/office/drawing/2014/main" id="{E9C71F10-483D-4D69-884C-A98179ADC7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6569" y="4258514"/>
            <a:ext cx="3977479" cy="23810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08416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ED9DD-E869-4AD2-A745-E5737EF40FBE}"/>
              </a:ext>
            </a:extLst>
          </p:cNvPr>
          <p:cNvSpPr>
            <a:spLocks noGrp="1"/>
          </p:cNvSpPr>
          <p:nvPr>
            <p:ph type="title"/>
          </p:nvPr>
        </p:nvSpPr>
        <p:spPr>
          <a:xfrm>
            <a:off x="325328" y="127408"/>
            <a:ext cx="9255343" cy="976824"/>
          </a:xfrm>
        </p:spPr>
        <p:txBody>
          <a:bodyPr>
            <a:noAutofit/>
          </a:bodyPr>
          <a:lstStyle/>
          <a:p>
            <a:r>
              <a:rPr lang="en-GB" b="1" dirty="0">
                <a:latin typeface="Bahnschrift" panose="020B0502040204020203" pitchFamily="34" charset="0"/>
              </a:rPr>
              <a:t>CHOSEN LOCATIONS - HOLLAND</a:t>
            </a:r>
          </a:p>
        </p:txBody>
      </p:sp>
      <p:sp>
        <p:nvSpPr>
          <p:cNvPr id="4" name="TextBox 3">
            <a:extLst>
              <a:ext uri="{FF2B5EF4-FFF2-40B4-BE49-F238E27FC236}">
                <a16:creationId xmlns:a16="http://schemas.microsoft.com/office/drawing/2014/main" id="{A74C41D5-5764-4F7B-804B-226B940A7AE6}"/>
              </a:ext>
            </a:extLst>
          </p:cNvPr>
          <p:cNvSpPr txBox="1"/>
          <p:nvPr/>
        </p:nvSpPr>
        <p:spPr>
          <a:xfrm>
            <a:off x="3025436" y="1274332"/>
            <a:ext cx="6750730" cy="769441"/>
          </a:xfrm>
          <a:prstGeom prst="rect">
            <a:avLst/>
          </a:prstGeom>
          <a:noFill/>
        </p:spPr>
        <p:txBody>
          <a:bodyPr wrap="square" rtlCol="0">
            <a:spAutoFit/>
          </a:bodyPr>
          <a:lstStyle/>
          <a:p>
            <a:r>
              <a:rPr lang="en-GB" sz="1600" b="1" dirty="0">
                <a:latin typeface="Bahnschrift" panose="020B0502040204020203" pitchFamily="34" charset="0"/>
              </a:rPr>
              <a:t>The Windmills of </a:t>
            </a:r>
            <a:r>
              <a:rPr lang="en-GB" sz="1600" b="1" dirty="0" err="1">
                <a:latin typeface="Bahnschrift" panose="020B0502040204020203" pitchFamily="34" charset="0"/>
              </a:rPr>
              <a:t>Kinderdijk</a:t>
            </a:r>
            <a:r>
              <a:rPr lang="en-GB" sz="1600" b="1" dirty="0">
                <a:latin typeface="Bahnschrift" panose="020B0502040204020203" pitchFamily="34" charset="0"/>
              </a:rPr>
              <a:t> </a:t>
            </a:r>
            <a:r>
              <a:rPr lang="en-GB" sz="1600" dirty="0">
                <a:latin typeface="Bahnschrift" panose="020B0502040204020203" pitchFamily="34" charset="0"/>
              </a:rPr>
              <a:t>– </a:t>
            </a:r>
            <a:r>
              <a:rPr lang="en-GB" sz="1400" dirty="0">
                <a:latin typeface="Bahnschrift" panose="020B0502040204020203" pitchFamily="34" charset="0"/>
              </a:rPr>
              <a:t>I chose this location, as it is very iconic to The Netherlands and will help me to get a lot of cinematic shots. There are also a lot of cute paths that I can get some good bike shots in. [location release needed]</a:t>
            </a:r>
            <a:endParaRPr lang="en-GB" sz="1600" dirty="0">
              <a:latin typeface="Bahnschrift" panose="020B0502040204020203" pitchFamily="34" charset="0"/>
            </a:endParaRPr>
          </a:p>
        </p:txBody>
      </p:sp>
      <p:sp>
        <p:nvSpPr>
          <p:cNvPr id="9" name="TextBox 8">
            <a:extLst>
              <a:ext uri="{FF2B5EF4-FFF2-40B4-BE49-F238E27FC236}">
                <a16:creationId xmlns:a16="http://schemas.microsoft.com/office/drawing/2014/main" id="{0AFCB4BE-C1B3-40F0-B30E-0ADCBDB40A88}"/>
              </a:ext>
            </a:extLst>
          </p:cNvPr>
          <p:cNvSpPr txBox="1"/>
          <p:nvPr/>
        </p:nvSpPr>
        <p:spPr>
          <a:xfrm>
            <a:off x="320369" y="2716896"/>
            <a:ext cx="6013896" cy="984885"/>
          </a:xfrm>
          <a:prstGeom prst="rect">
            <a:avLst/>
          </a:prstGeom>
          <a:noFill/>
        </p:spPr>
        <p:txBody>
          <a:bodyPr wrap="square" rtlCol="0">
            <a:spAutoFit/>
          </a:bodyPr>
          <a:lstStyle/>
          <a:p>
            <a:r>
              <a:rPr lang="en-GB" sz="1600" b="1" dirty="0">
                <a:latin typeface="Bahnschrift" panose="020B0502040204020203" pitchFamily="34" charset="0"/>
              </a:rPr>
              <a:t>Graphic Lyceum Rotterdam </a:t>
            </a:r>
            <a:r>
              <a:rPr lang="en-GB" sz="1600" dirty="0">
                <a:latin typeface="Bahnschrift" panose="020B0502040204020203" pitchFamily="34" charset="0"/>
              </a:rPr>
              <a:t>– </a:t>
            </a:r>
            <a:r>
              <a:rPr lang="en-GB" sz="1400" dirty="0">
                <a:latin typeface="Bahnschrift" panose="020B0502040204020203" pitchFamily="34" charset="0"/>
              </a:rPr>
              <a:t>This location is for doing my interview about the youth and cycling to school. I will also do interview of people on the street asking about their opinions on cycling in The Netherlands. [location release needed]</a:t>
            </a:r>
            <a:endParaRPr lang="en-GB" sz="1600" dirty="0">
              <a:latin typeface="Bahnschrift" panose="020B0502040204020203" pitchFamily="34" charset="0"/>
            </a:endParaRPr>
          </a:p>
        </p:txBody>
      </p:sp>
      <p:sp>
        <p:nvSpPr>
          <p:cNvPr id="10" name="TextBox 9">
            <a:extLst>
              <a:ext uri="{FF2B5EF4-FFF2-40B4-BE49-F238E27FC236}">
                <a16:creationId xmlns:a16="http://schemas.microsoft.com/office/drawing/2014/main" id="{D57A367D-5B1A-40CF-8DD3-FE89BB703088}"/>
              </a:ext>
            </a:extLst>
          </p:cNvPr>
          <p:cNvSpPr txBox="1"/>
          <p:nvPr/>
        </p:nvSpPr>
        <p:spPr>
          <a:xfrm>
            <a:off x="3271417" y="4128099"/>
            <a:ext cx="6258767" cy="800219"/>
          </a:xfrm>
          <a:prstGeom prst="rect">
            <a:avLst/>
          </a:prstGeom>
          <a:noFill/>
        </p:spPr>
        <p:txBody>
          <a:bodyPr wrap="square" rtlCol="0">
            <a:spAutoFit/>
          </a:bodyPr>
          <a:lstStyle/>
          <a:p>
            <a:r>
              <a:rPr lang="en-GB" sz="1600" b="1" dirty="0">
                <a:latin typeface="Bahnschrift" panose="020B0502040204020203" pitchFamily="34" charset="0"/>
              </a:rPr>
              <a:t>Amsterdam </a:t>
            </a:r>
            <a:r>
              <a:rPr lang="en-GB" sz="1600" dirty="0">
                <a:latin typeface="Bahnschrift" panose="020B0502040204020203" pitchFamily="34" charset="0"/>
              </a:rPr>
              <a:t>– </a:t>
            </a:r>
            <a:r>
              <a:rPr lang="en-GB" sz="1400" dirty="0">
                <a:latin typeface="Bahnschrift" panose="020B0502040204020203" pitchFamily="34" charset="0"/>
              </a:rPr>
              <a:t>This is the capital and so will have lots of sights I can film. I will also be able to get shots of lots of people cycling through the city and parked bikes too. [no location release needed</a:t>
            </a:r>
            <a:r>
              <a:rPr lang="en-GB" sz="1600" dirty="0">
                <a:latin typeface="Bahnschrift" panose="020B0502040204020203" pitchFamily="34" charset="0"/>
              </a:rPr>
              <a:t>]</a:t>
            </a:r>
            <a:endParaRPr lang="en-GB" dirty="0">
              <a:latin typeface="Bahnschrift" panose="020B0502040204020203" pitchFamily="34" charset="0"/>
            </a:endParaRPr>
          </a:p>
        </p:txBody>
      </p:sp>
      <p:pic>
        <p:nvPicPr>
          <p:cNvPr id="4098" name="Picture 2" descr="The Windmills of Kinderdijk">
            <a:extLst>
              <a:ext uri="{FF2B5EF4-FFF2-40B4-BE49-F238E27FC236}">
                <a16:creationId xmlns:a16="http://schemas.microsoft.com/office/drawing/2014/main" id="{FE385978-5640-4A30-93FF-31045C9D56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369" y="1042570"/>
            <a:ext cx="2585481" cy="1571519"/>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DB599E58-1F30-4F64-91A9-E105F9C7C8F8}"/>
              </a:ext>
            </a:extLst>
          </p:cNvPr>
          <p:cNvPicPr>
            <a:picLocks noChangeAspect="1"/>
          </p:cNvPicPr>
          <p:nvPr/>
        </p:nvPicPr>
        <p:blipFill rotWithShape="1">
          <a:blip r:embed="rId3"/>
          <a:srcRect l="678" t="32874" r="58164" b="13920"/>
          <a:stretch/>
        </p:blipFill>
        <p:spPr>
          <a:xfrm>
            <a:off x="6557781" y="2242409"/>
            <a:ext cx="2994869" cy="1724836"/>
          </a:xfrm>
          <a:prstGeom prst="rect">
            <a:avLst/>
          </a:prstGeom>
        </p:spPr>
      </p:pic>
      <p:pic>
        <p:nvPicPr>
          <p:cNvPr id="4100" name="Picture 4" descr="Image result for amsterdam">
            <a:extLst>
              <a:ext uri="{FF2B5EF4-FFF2-40B4-BE49-F238E27FC236}">
                <a16:creationId xmlns:a16="http://schemas.microsoft.com/office/drawing/2014/main" id="{5A17620D-FB48-4C1B-8E6F-151992F7A27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3350" y="3862635"/>
            <a:ext cx="2828984" cy="163301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3567A642-EC3E-4057-AF8F-6E9A4DA9FFE9}"/>
              </a:ext>
            </a:extLst>
          </p:cNvPr>
          <p:cNvPicPr>
            <a:picLocks noChangeAspect="1"/>
          </p:cNvPicPr>
          <p:nvPr/>
        </p:nvPicPr>
        <p:blipFill rotWithShape="1">
          <a:blip r:embed="rId5">
            <a:extLst>
              <a:ext uri="{BEBA8EAE-BF5A-486C-A8C5-ECC9F3942E4B}">
                <a14:imgProps xmlns:a14="http://schemas.microsoft.com/office/drawing/2010/main">
                  <a14:imgLayer r:embed="rId6">
                    <a14:imgEffect>
                      <a14:sharpenSoften amount="25000"/>
                    </a14:imgEffect>
                    <a14:imgEffect>
                      <a14:saturation sat="200000"/>
                    </a14:imgEffect>
                  </a14:imgLayer>
                </a14:imgProps>
              </a:ext>
            </a:extLst>
          </a:blip>
          <a:srcRect l="22188" t="13953" r="19294" b="27229"/>
          <a:stretch/>
        </p:blipFill>
        <p:spPr>
          <a:xfrm>
            <a:off x="6676324" y="5067739"/>
            <a:ext cx="2888305" cy="1633012"/>
          </a:xfrm>
          <a:prstGeom prst="rect">
            <a:avLst/>
          </a:prstGeom>
        </p:spPr>
      </p:pic>
      <p:sp>
        <p:nvSpPr>
          <p:cNvPr id="11" name="TextBox 10">
            <a:extLst>
              <a:ext uri="{FF2B5EF4-FFF2-40B4-BE49-F238E27FC236}">
                <a16:creationId xmlns:a16="http://schemas.microsoft.com/office/drawing/2014/main" id="{7211D9B9-8F40-44D6-AA0C-9656EA882DDF}"/>
              </a:ext>
            </a:extLst>
          </p:cNvPr>
          <p:cNvSpPr txBox="1"/>
          <p:nvPr/>
        </p:nvSpPr>
        <p:spPr>
          <a:xfrm>
            <a:off x="299014" y="5656502"/>
            <a:ext cx="6258767" cy="769441"/>
          </a:xfrm>
          <a:prstGeom prst="rect">
            <a:avLst/>
          </a:prstGeom>
          <a:noFill/>
        </p:spPr>
        <p:txBody>
          <a:bodyPr wrap="square" rtlCol="0">
            <a:spAutoFit/>
          </a:bodyPr>
          <a:lstStyle/>
          <a:p>
            <a:r>
              <a:rPr lang="en-GB" sz="1600" b="1" dirty="0" err="1">
                <a:latin typeface="Bahnschrift" panose="020B0502040204020203" pitchFamily="34" charset="0"/>
              </a:rPr>
              <a:t>Boskoop</a:t>
            </a:r>
            <a:r>
              <a:rPr lang="en-GB" sz="1600" dirty="0">
                <a:latin typeface="Bahnschrift" panose="020B0502040204020203" pitchFamily="34" charset="0"/>
              </a:rPr>
              <a:t> – </a:t>
            </a:r>
            <a:r>
              <a:rPr lang="en-GB" sz="1400" dirty="0">
                <a:latin typeface="Bahnschrift" panose="020B0502040204020203" pitchFamily="34" charset="0"/>
              </a:rPr>
              <a:t>This is where I will be staying and so, will film the local neighbourhood and use it for simple cycling shots. This is where I will do sitting down talking just of me.</a:t>
            </a:r>
            <a:endParaRPr lang="en-GB" dirty="0">
              <a:latin typeface="Bahnschrift" panose="020B0502040204020203" pitchFamily="34" charset="0"/>
            </a:endParaRPr>
          </a:p>
        </p:txBody>
      </p:sp>
    </p:spTree>
    <p:extLst>
      <p:ext uri="{BB962C8B-B14F-4D97-AF65-F5344CB8AC3E}">
        <p14:creationId xmlns:p14="http://schemas.microsoft.com/office/powerpoint/2010/main" val="36385280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ED9DD-E869-4AD2-A745-E5737EF40FBE}"/>
              </a:ext>
            </a:extLst>
          </p:cNvPr>
          <p:cNvSpPr>
            <a:spLocks noGrp="1"/>
          </p:cNvSpPr>
          <p:nvPr>
            <p:ph type="title"/>
          </p:nvPr>
        </p:nvSpPr>
        <p:spPr>
          <a:xfrm>
            <a:off x="359327" y="274127"/>
            <a:ext cx="7106875" cy="1343025"/>
          </a:xfrm>
        </p:spPr>
        <p:txBody>
          <a:bodyPr>
            <a:noAutofit/>
          </a:bodyPr>
          <a:lstStyle/>
          <a:p>
            <a:r>
              <a:rPr lang="en-GB" b="1" dirty="0">
                <a:latin typeface="Bahnschrift" panose="020B0502040204020203" pitchFamily="34" charset="0"/>
              </a:rPr>
              <a:t>DOCUMENTARY STRUCTURE RESEARCH</a:t>
            </a:r>
          </a:p>
        </p:txBody>
      </p:sp>
      <p:sp>
        <p:nvSpPr>
          <p:cNvPr id="3" name="TextBox 2">
            <a:extLst>
              <a:ext uri="{FF2B5EF4-FFF2-40B4-BE49-F238E27FC236}">
                <a16:creationId xmlns:a16="http://schemas.microsoft.com/office/drawing/2014/main" id="{90E740DA-1A74-4DB5-B106-BC86C02996A4}"/>
              </a:ext>
            </a:extLst>
          </p:cNvPr>
          <p:cNvSpPr txBox="1"/>
          <p:nvPr/>
        </p:nvSpPr>
        <p:spPr>
          <a:xfrm>
            <a:off x="359328" y="1737307"/>
            <a:ext cx="9098124" cy="4585871"/>
          </a:xfrm>
          <a:prstGeom prst="rect">
            <a:avLst/>
          </a:prstGeom>
          <a:noFill/>
        </p:spPr>
        <p:txBody>
          <a:bodyPr wrap="square" rtlCol="0">
            <a:spAutoFit/>
          </a:bodyPr>
          <a:lstStyle/>
          <a:p>
            <a:r>
              <a:rPr lang="en-GB" sz="1600" dirty="0">
                <a:latin typeface="Bahnschrift" panose="020B0502040204020203" pitchFamily="34" charset="0"/>
              </a:rPr>
              <a:t>Start with an </a:t>
            </a:r>
            <a:r>
              <a:rPr lang="en-GB" sz="1600" b="1" dirty="0">
                <a:latin typeface="Bahnschrift" panose="020B0502040204020203" pitchFamily="34" charset="0"/>
              </a:rPr>
              <a:t>introduction</a:t>
            </a:r>
            <a:r>
              <a:rPr lang="en-GB" sz="1600" dirty="0">
                <a:latin typeface="Bahnschrift" panose="020B0502040204020203" pitchFamily="34" charset="0"/>
              </a:rPr>
              <a:t> with a voiceover to introduce the audience to the making of the film. The introduction will also include clips from interviews from the main section to introduce the cast and crew from the film. This gives the audience a little taste of what is to come and what to expect.</a:t>
            </a:r>
          </a:p>
          <a:p>
            <a:endParaRPr lang="en-GB" sz="1600" dirty="0">
              <a:latin typeface="Bahnschrift" panose="020B0502040204020203" pitchFamily="34" charset="0"/>
            </a:endParaRPr>
          </a:p>
          <a:p>
            <a:r>
              <a:rPr lang="en-GB" sz="1600" dirty="0">
                <a:latin typeface="Bahnschrift" panose="020B0502040204020203" pitchFamily="34" charset="0"/>
              </a:rPr>
              <a:t>The </a:t>
            </a:r>
            <a:r>
              <a:rPr lang="en-GB" sz="1600" b="1" dirty="0">
                <a:latin typeface="Bahnschrift" panose="020B0502040204020203" pitchFamily="34" charset="0"/>
              </a:rPr>
              <a:t>main section </a:t>
            </a:r>
            <a:r>
              <a:rPr lang="en-GB" sz="1600" dirty="0">
                <a:latin typeface="Bahnschrift" panose="020B0502040204020203" pitchFamily="34" charset="0"/>
              </a:rPr>
              <a:t>will include interviews from the cast and crew of the film, video clips to go with the interviews, and facts and information about how the film was made and what inspired the story.</a:t>
            </a:r>
          </a:p>
          <a:p>
            <a:endParaRPr lang="en-GB" sz="1600" dirty="0">
              <a:latin typeface="Bahnschrift" panose="020B0502040204020203" pitchFamily="34" charset="0"/>
            </a:endParaRPr>
          </a:p>
          <a:p>
            <a:r>
              <a:rPr lang="en-GB" sz="1600" dirty="0">
                <a:latin typeface="Bahnschrift" panose="020B0502040204020203" pitchFamily="34" charset="0"/>
              </a:rPr>
              <a:t>Your </a:t>
            </a:r>
            <a:r>
              <a:rPr lang="en-GB" sz="1600" b="1" dirty="0">
                <a:latin typeface="Bahnschrift" panose="020B0502040204020203" pitchFamily="34" charset="0"/>
              </a:rPr>
              <a:t>conclusion</a:t>
            </a:r>
            <a:r>
              <a:rPr lang="en-GB" sz="1600" dirty="0">
                <a:latin typeface="Bahnschrift" panose="020B0502040204020203" pitchFamily="34" charset="0"/>
              </a:rPr>
              <a:t> may include the answer to a question asked in the introduction, or the end of a journey started in the introduction. You may wish to include information about the subject at the end of your info film with a call to action</a:t>
            </a:r>
            <a:r>
              <a:rPr lang="en-GB" sz="1600" i="1" dirty="0">
                <a:latin typeface="Bahnschrift" panose="020B0502040204020203" pitchFamily="34" charset="0"/>
              </a:rPr>
              <a:t>,</a:t>
            </a:r>
            <a:r>
              <a:rPr lang="en-GB" sz="1600" dirty="0">
                <a:latin typeface="Bahnschrift" panose="020B0502040204020203" pitchFamily="34" charset="0"/>
              </a:rPr>
              <a:t> which is a way the audience can respond to what they have just watched.</a:t>
            </a:r>
          </a:p>
          <a:p>
            <a:endParaRPr lang="en-GB" sz="1400" dirty="0">
              <a:solidFill>
                <a:prstClr val="black"/>
              </a:solidFill>
              <a:latin typeface="Bahnschrift" panose="020B0502040204020203" pitchFamily="34" charset="0"/>
            </a:endParaRPr>
          </a:p>
          <a:p>
            <a:endParaRPr lang="en-GB" dirty="0">
              <a:solidFill>
                <a:prstClr val="black"/>
              </a:solidFill>
              <a:latin typeface="Bahnschrift" panose="020B0502040204020203" pitchFamily="34" charset="0"/>
            </a:endParaRPr>
          </a:p>
          <a:p>
            <a:r>
              <a:rPr lang="en-GB" sz="2000" dirty="0">
                <a:latin typeface="Bahnschrift" panose="020B0502040204020203" pitchFamily="34" charset="0"/>
              </a:rPr>
              <a:t>1) Interviews</a:t>
            </a:r>
          </a:p>
          <a:p>
            <a:r>
              <a:rPr lang="en-GB" sz="2000" dirty="0">
                <a:latin typeface="Bahnschrift" panose="020B0502040204020203" pitchFamily="34" charset="0"/>
              </a:rPr>
              <a:t>2) B-roll</a:t>
            </a:r>
          </a:p>
          <a:p>
            <a:r>
              <a:rPr lang="en-GB" sz="2000" dirty="0">
                <a:latin typeface="Bahnschrift" panose="020B0502040204020203" pitchFamily="34" charset="0"/>
              </a:rPr>
              <a:t>3) Real Life Footage (</a:t>
            </a:r>
            <a:r>
              <a:rPr lang="en-GB" sz="2000" dirty="0" err="1">
                <a:latin typeface="Bahnschrift" panose="020B0502040204020203" pitchFamily="34" charset="0"/>
              </a:rPr>
              <a:t>Cinéma</a:t>
            </a:r>
            <a:r>
              <a:rPr lang="en-GB" sz="2000" dirty="0">
                <a:latin typeface="Bahnschrift" panose="020B0502040204020203" pitchFamily="34" charset="0"/>
              </a:rPr>
              <a:t> </a:t>
            </a:r>
            <a:r>
              <a:rPr lang="en-GB" sz="2000" dirty="0" err="1">
                <a:latin typeface="Bahnschrift" panose="020B0502040204020203" pitchFamily="34" charset="0"/>
              </a:rPr>
              <a:t>Vérité</a:t>
            </a:r>
            <a:r>
              <a:rPr lang="en-GB" sz="2000" dirty="0">
                <a:latin typeface="Bahnschrift" panose="020B0502040204020203" pitchFamily="34" charset="0"/>
              </a:rPr>
              <a:t>)</a:t>
            </a:r>
          </a:p>
          <a:p>
            <a:r>
              <a:rPr lang="en-GB" sz="2000" dirty="0">
                <a:latin typeface="Bahnschrift" panose="020B0502040204020203" pitchFamily="34" charset="0"/>
              </a:rPr>
              <a:t>4) Process Footage</a:t>
            </a:r>
          </a:p>
          <a:p>
            <a:r>
              <a:rPr lang="en-GB" sz="2000" dirty="0">
                <a:latin typeface="Bahnschrift" panose="020B0502040204020203" pitchFamily="34" charset="0"/>
              </a:rPr>
              <a:t>5) Archive</a:t>
            </a:r>
          </a:p>
        </p:txBody>
      </p:sp>
      <p:pic>
        <p:nvPicPr>
          <p:cNvPr id="6" name="Picture 4" descr="Image result for structure">
            <a:extLst>
              <a:ext uri="{FF2B5EF4-FFF2-40B4-BE49-F238E27FC236}">
                <a16:creationId xmlns:a16="http://schemas.microsoft.com/office/drawing/2014/main" id="{15494133-8DB8-47AC-B5CE-756CF19875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8618" y="4862041"/>
            <a:ext cx="5111615" cy="19959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55184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ED9DD-E869-4AD2-A745-E5737EF40FBE}"/>
              </a:ext>
            </a:extLst>
          </p:cNvPr>
          <p:cNvSpPr>
            <a:spLocks noGrp="1"/>
          </p:cNvSpPr>
          <p:nvPr>
            <p:ph type="title"/>
          </p:nvPr>
        </p:nvSpPr>
        <p:spPr>
          <a:xfrm>
            <a:off x="359328" y="274127"/>
            <a:ext cx="5680746" cy="1343025"/>
          </a:xfrm>
        </p:spPr>
        <p:txBody>
          <a:bodyPr>
            <a:noAutofit/>
          </a:bodyPr>
          <a:lstStyle/>
          <a:p>
            <a:r>
              <a:rPr lang="en-GB" b="1" dirty="0">
                <a:latin typeface="Bahnschrift" panose="020B0502040204020203" pitchFamily="34" charset="0"/>
              </a:rPr>
              <a:t>MAIN SCENES IN ORDER</a:t>
            </a:r>
          </a:p>
        </p:txBody>
      </p:sp>
      <p:sp>
        <p:nvSpPr>
          <p:cNvPr id="3" name="TextBox 2">
            <a:extLst>
              <a:ext uri="{FF2B5EF4-FFF2-40B4-BE49-F238E27FC236}">
                <a16:creationId xmlns:a16="http://schemas.microsoft.com/office/drawing/2014/main" id="{90E740DA-1A74-4DB5-B106-BC86C02996A4}"/>
              </a:ext>
            </a:extLst>
          </p:cNvPr>
          <p:cNvSpPr txBox="1"/>
          <p:nvPr/>
        </p:nvSpPr>
        <p:spPr>
          <a:xfrm>
            <a:off x="359329" y="1742122"/>
            <a:ext cx="9211392" cy="2554545"/>
          </a:xfrm>
          <a:prstGeom prst="rect">
            <a:avLst/>
          </a:prstGeom>
          <a:noFill/>
        </p:spPr>
        <p:txBody>
          <a:bodyPr wrap="square" rtlCol="0">
            <a:spAutoFit/>
          </a:bodyPr>
          <a:lstStyle/>
          <a:p>
            <a:pPr marL="342900" indent="-342900">
              <a:buFont typeface="+mj-lt"/>
              <a:buAutoNum type="arabicPeriod"/>
            </a:pPr>
            <a:r>
              <a:rPr lang="en-GB" sz="1600" b="1" dirty="0">
                <a:solidFill>
                  <a:prstClr val="black"/>
                </a:solidFill>
                <a:latin typeface="Bahnschrift" panose="020B0502040204020203" pitchFamily="34" charset="0"/>
              </a:rPr>
              <a:t>Introduction to me </a:t>
            </a:r>
            <a:r>
              <a:rPr lang="en-GB" sz="1600" dirty="0">
                <a:solidFill>
                  <a:prstClr val="black"/>
                </a:solidFill>
                <a:latin typeface="Bahnschrift" panose="020B0502040204020203" pitchFamily="34" charset="0"/>
              </a:rPr>
              <a:t>- Macclesfield / Me</a:t>
            </a:r>
          </a:p>
          <a:p>
            <a:pPr marL="342900" indent="-342900">
              <a:buFont typeface="+mj-lt"/>
              <a:buAutoNum type="arabicPeriod"/>
            </a:pPr>
            <a:r>
              <a:rPr lang="en-GB" sz="1600" b="1" dirty="0">
                <a:solidFill>
                  <a:prstClr val="black"/>
                </a:solidFill>
                <a:latin typeface="Bahnschrift" panose="020B0502040204020203" pitchFamily="34" charset="0"/>
              </a:rPr>
              <a:t>My experience with cycling in the UK </a:t>
            </a:r>
            <a:r>
              <a:rPr lang="en-GB" sz="1600" dirty="0">
                <a:solidFill>
                  <a:prstClr val="black"/>
                </a:solidFill>
                <a:latin typeface="Bahnschrift" panose="020B0502040204020203" pitchFamily="34" charset="0"/>
              </a:rPr>
              <a:t>- Macclesfield, Manchester, Peak District / Me, Dad, Mum, Millie</a:t>
            </a:r>
            <a:endParaRPr lang="en-GB" sz="1600" b="1" dirty="0">
              <a:solidFill>
                <a:prstClr val="black"/>
              </a:solidFill>
              <a:latin typeface="Bahnschrift" panose="020B0502040204020203" pitchFamily="34" charset="0"/>
            </a:endParaRPr>
          </a:p>
          <a:p>
            <a:pPr marL="342900" indent="-342900">
              <a:buFont typeface="+mj-lt"/>
              <a:buAutoNum type="arabicPeriod"/>
            </a:pPr>
            <a:r>
              <a:rPr lang="en-GB" sz="1600" b="1" dirty="0">
                <a:solidFill>
                  <a:prstClr val="black"/>
                </a:solidFill>
                <a:latin typeface="Bahnschrift" panose="020B0502040204020203" pitchFamily="34" charset="0"/>
              </a:rPr>
              <a:t>Quick short shots of me packing up and getting on the plane </a:t>
            </a:r>
            <a:r>
              <a:rPr lang="en-GB" sz="1600" dirty="0">
                <a:solidFill>
                  <a:prstClr val="black"/>
                </a:solidFill>
                <a:latin typeface="Bahnschrift" panose="020B0502040204020203" pitchFamily="34" charset="0"/>
              </a:rPr>
              <a:t>- Airport, Macclesfield / Me</a:t>
            </a:r>
            <a:endParaRPr lang="en-GB" sz="1600" b="1" dirty="0">
              <a:solidFill>
                <a:prstClr val="black"/>
              </a:solidFill>
              <a:latin typeface="Bahnschrift" panose="020B0502040204020203" pitchFamily="34" charset="0"/>
            </a:endParaRPr>
          </a:p>
          <a:p>
            <a:pPr marL="342900" indent="-342900">
              <a:buFont typeface="+mj-lt"/>
              <a:buAutoNum type="arabicPeriod"/>
            </a:pPr>
            <a:r>
              <a:rPr lang="en-GB" sz="1600" b="1" dirty="0">
                <a:solidFill>
                  <a:prstClr val="black"/>
                </a:solidFill>
                <a:latin typeface="Bahnschrift" panose="020B0502040204020203" pitchFamily="34" charset="0"/>
              </a:rPr>
              <a:t>Introduction to The Netherlands with cinematic shots </a:t>
            </a:r>
            <a:r>
              <a:rPr lang="en-GB" sz="1600" dirty="0">
                <a:solidFill>
                  <a:prstClr val="black"/>
                </a:solidFill>
                <a:latin typeface="Bahnschrift" panose="020B0502040204020203" pitchFamily="34" charset="0"/>
              </a:rPr>
              <a:t>- Various places in Holland / Me, Public</a:t>
            </a:r>
          </a:p>
          <a:p>
            <a:pPr marL="342900" indent="-342900">
              <a:buFont typeface="+mj-lt"/>
              <a:buAutoNum type="arabicPeriod"/>
            </a:pPr>
            <a:r>
              <a:rPr lang="en-GB" sz="1600" b="1" dirty="0">
                <a:solidFill>
                  <a:prstClr val="black"/>
                </a:solidFill>
                <a:latin typeface="Bahnschrift" panose="020B0502040204020203" pitchFamily="34" charset="0"/>
              </a:rPr>
              <a:t>The history of cycling </a:t>
            </a:r>
            <a:r>
              <a:rPr lang="en-GB" sz="1600" dirty="0">
                <a:solidFill>
                  <a:prstClr val="black"/>
                </a:solidFill>
                <a:latin typeface="Bahnschrift" panose="020B0502040204020203" pitchFamily="34" charset="0"/>
              </a:rPr>
              <a:t>- Not Applicable</a:t>
            </a:r>
          </a:p>
          <a:p>
            <a:pPr marL="342900" lvl="0" indent="-342900">
              <a:buFont typeface="+mj-lt"/>
              <a:buAutoNum type="arabicPeriod"/>
            </a:pPr>
            <a:r>
              <a:rPr lang="en-GB" sz="1600" b="1" dirty="0">
                <a:solidFill>
                  <a:prstClr val="black"/>
                </a:solidFill>
                <a:latin typeface="Bahnschrift" panose="020B0502040204020203" pitchFamily="34" charset="0"/>
              </a:rPr>
              <a:t>Interviews with the public </a:t>
            </a:r>
            <a:r>
              <a:rPr lang="en-GB" sz="1600" dirty="0">
                <a:solidFill>
                  <a:prstClr val="black"/>
                </a:solidFill>
                <a:latin typeface="Bahnschrift" panose="020B0502040204020203" pitchFamily="34" charset="0"/>
              </a:rPr>
              <a:t>- Amsterdam / Public</a:t>
            </a:r>
          </a:p>
          <a:p>
            <a:pPr marL="342900" lvl="0" indent="-342900">
              <a:buFont typeface="+mj-lt"/>
              <a:buAutoNum type="arabicPeriod"/>
            </a:pPr>
            <a:r>
              <a:rPr lang="en-GB" sz="1600" b="1" dirty="0">
                <a:solidFill>
                  <a:prstClr val="black"/>
                </a:solidFill>
                <a:latin typeface="Bahnschrift" panose="020B0502040204020203" pitchFamily="34" charset="0"/>
              </a:rPr>
              <a:t>More cycling shots and my experiences </a:t>
            </a:r>
            <a:r>
              <a:rPr lang="en-GB" sz="1600" dirty="0">
                <a:solidFill>
                  <a:prstClr val="black"/>
                </a:solidFill>
                <a:latin typeface="Bahnschrift" panose="020B0502040204020203" pitchFamily="34" charset="0"/>
              </a:rPr>
              <a:t>- Various places in Holland / Me</a:t>
            </a:r>
          </a:p>
          <a:p>
            <a:pPr marL="342900" lvl="0" indent="-342900">
              <a:buFont typeface="+mj-lt"/>
              <a:buAutoNum type="arabicPeriod"/>
            </a:pPr>
            <a:r>
              <a:rPr lang="en-GB" sz="1600" b="1" dirty="0">
                <a:solidFill>
                  <a:prstClr val="black"/>
                </a:solidFill>
                <a:latin typeface="Bahnschrift" panose="020B0502040204020203" pitchFamily="34" charset="0"/>
              </a:rPr>
              <a:t>Interviews with the youth of The Netherlands </a:t>
            </a:r>
            <a:r>
              <a:rPr lang="en-GB" sz="1600" dirty="0">
                <a:solidFill>
                  <a:prstClr val="black"/>
                </a:solidFill>
                <a:latin typeface="Bahnschrift" panose="020B0502040204020203" pitchFamily="34" charset="0"/>
              </a:rPr>
              <a:t>- Art School, Rotterdam / Hannah, Me, Hannah’s Friends</a:t>
            </a:r>
            <a:endParaRPr lang="en-GB" sz="1600" b="1" dirty="0">
              <a:solidFill>
                <a:prstClr val="black"/>
              </a:solidFill>
              <a:latin typeface="Bahnschrift" panose="020B0502040204020203" pitchFamily="34" charset="0"/>
            </a:endParaRPr>
          </a:p>
          <a:p>
            <a:pPr marL="342900" lvl="0" indent="-342900">
              <a:buFont typeface="+mj-lt"/>
              <a:buAutoNum type="arabicPeriod"/>
            </a:pPr>
            <a:r>
              <a:rPr lang="en-GB" sz="1600" b="1" dirty="0">
                <a:solidFill>
                  <a:prstClr val="black"/>
                </a:solidFill>
                <a:latin typeface="Bahnschrift" panose="020B0502040204020203" pitchFamily="34" charset="0"/>
              </a:rPr>
              <a:t>Overall experience and montage </a:t>
            </a:r>
            <a:r>
              <a:rPr lang="en-GB" sz="1600" dirty="0">
                <a:solidFill>
                  <a:prstClr val="black"/>
                </a:solidFill>
                <a:latin typeface="Bahnschrift" panose="020B0502040204020203" pitchFamily="34" charset="0"/>
              </a:rPr>
              <a:t>- Various places in Holland / Me</a:t>
            </a:r>
          </a:p>
          <a:p>
            <a:pPr marL="342900" lvl="0" indent="-342900">
              <a:buFont typeface="+mj-lt"/>
              <a:buAutoNum type="arabicPeriod"/>
            </a:pPr>
            <a:r>
              <a:rPr lang="en-GB" sz="1600" b="1" dirty="0">
                <a:solidFill>
                  <a:prstClr val="black"/>
                </a:solidFill>
                <a:latin typeface="Bahnschrift" panose="020B0502040204020203" pitchFamily="34" charset="0"/>
              </a:rPr>
              <a:t>Back in England and ending </a:t>
            </a:r>
            <a:r>
              <a:rPr lang="en-GB" sz="1600" dirty="0">
                <a:solidFill>
                  <a:prstClr val="black"/>
                </a:solidFill>
                <a:latin typeface="Bahnschrift" panose="020B0502040204020203" pitchFamily="34" charset="0"/>
              </a:rPr>
              <a:t>- Airport, Peak District, Macclesfield/ Me</a:t>
            </a:r>
          </a:p>
        </p:txBody>
      </p:sp>
      <p:sp>
        <p:nvSpPr>
          <p:cNvPr id="4" name="TextBox 3">
            <a:extLst>
              <a:ext uri="{FF2B5EF4-FFF2-40B4-BE49-F238E27FC236}">
                <a16:creationId xmlns:a16="http://schemas.microsoft.com/office/drawing/2014/main" id="{B68F434A-84A6-45C1-A978-D5C5445FF646}"/>
              </a:ext>
            </a:extLst>
          </p:cNvPr>
          <p:cNvSpPr txBox="1"/>
          <p:nvPr/>
        </p:nvSpPr>
        <p:spPr>
          <a:xfrm>
            <a:off x="6536329" y="622473"/>
            <a:ext cx="2499387" cy="646331"/>
          </a:xfrm>
          <a:prstGeom prst="rect">
            <a:avLst/>
          </a:prstGeom>
          <a:noFill/>
          <a:ln w="28575">
            <a:solidFill>
              <a:srgbClr val="E85159"/>
            </a:solidFill>
          </a:ln>
        </p:spPr>
        <p:txBody>
          <a:bodyPr wrap="square" rtlCol="0">
            <a:spAutoFit/>
          </a:bodyPr>
          <a:lstStyle/>
          <a:p>
            <a:r>
              <a:rPr lang="en-GB" b="1" dirty="0">
                <a:latin typeface="Bahnschrift" panose="020B0502040204020203" pitchFamily="34" charset="0"/>
              </a:rPr>
              <a:t>KEY:</a:t>
            </a:r>
          </a:p>
          <a:p>
            <a:r>
              <a:rPr lang="en-GB" dirty="0">
                <a:latin typeface="Bahnschrift" panose="020B0502040204020203" pitchFamily="34" charset="0"/>
              </a:rPr>
              <a:t>Scene - L</a:t>
            </a:r>
            <a:r>
              <a:rPr lang="en-GB" sz="1600" dirty="0">
                <a:latin typeface="Bahnschrift" panose="020B0502040204020203" pitchFamily="34" charset="0"/>
              </a:rPr>
              <a:t>ocation / Actors</a:t>
            </a:r>
          </a:p>
        </p:txBody>
      </p:sp>
      <p:pic>
        <p:nvPicPr>
          <p:cNvPr id="6" name="Picture 5">
            <a:extLst>
              <a:ext uri="{FF2B5EF4-FFF2-40B4-BE49-F238E27FC236}">
                <a16:creationId xmlns:a16="http://schemas.microsoft.com/office/drawing/2014/main" id="{DF0870A7-7FD6-FC47-9887-47F9CD809EA3}"/>
              </a:ext>
            </a:extLst>
          </p:cNvPr>
          <p:cNvPicPr>
            <a:picLocks noChangeAspect="1"/>
          </p:cNvPicPr>
          <p:nvPr/>
        </p:nvPicPr>
        <p:blipFill>
          <a:blip r:embed="rId2"/>
          <a:stretch>
            <a:fillRect/>
          </a:stretch>
        </p:blipFill>
        <p:spPr>
          <a:xfrm>
            <a:off x="5378116" y="4539577"/>
            <a:ext cx="3657600" cy="2057400"/>
          </a:xfrm>
          <a:prstGeom prst="rect">
            <a:avLst/>
          </a:prstGeom>
        </p:spPr>
      </p:pic>
      <p:pic>
        <p:nvPicPr>
          <p:cNvPr id="7" name="Picture 6">
            <a:extLst>
              <a:ext uri="{FF2B5EF4-FFF2-40B4-BE49-F238E27FC236}">
                <a16:creationId xmlns:a16="http://schemas.microsoft.com/office/drawing/2014/main" id="{16C85DA9-B47A-5144-8E42-2A4C47FF4B93}"/>
              </a:ext>
            </a:extLst>
          </p:cNvPr>
          <p:cNvPicPr>
            <a:picLocks noChangeAspect="1"/>
          </p:cNvPicPr>
          <p:nvPr/>
        </p:nvPicPr>
        <p:blipFill>
          <a:blip r:embed="rId3"/>
          <a:stretch>
            <a:fillRect/>
          </a:stretch>
        </p:blipFill>
        <p:spPr>
          <a:xfrm>
            <a:off x="1046717" y="4552681"/>
            <a:ext cx="3481168" cy="2031192"/>
          </a:xfrm>
          <a:prstGeom prst="rect">
            <a:avLst/>
          </a:prstGeom>
        </p:spPr>
      </p:pic>
    </p:spTree>
    <p:extLst>
      <p:ext uri="{BB962C8B-B14F-4D97-AF65-F5344CB8AC3E}">
        <p14:creationId xmlns:p14="http://schemas.microsoft.com/office/powerpoint/2010/main" val="13699514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ED9DD-E869-4AD2-A745-E5737EF40FBE}"/>
              </a:ext>
            </a:extLst>
          </p:cNvPr>
          <p:cNvSpPr>
            <a:spLocks noGrp="1"/>
          </p:cNvSpPr>
          <p:nvPr>
            <p:ph type="title"/>
          </p:nvPr>
        </p:nvSpPr>
        <p:spPr>
          <a:xfrm>
            <a:off x="397078" y="218114"/>
            <a:ext cx="5848942" cy="912477"/>
          </a:xfrm>
        </p:spPr>
        <p:txBody>
          <a:bodyPr>
            <a:noAutofit/>
          </a:bodyPr>
          <a:lstStyle/>
          <a:p>
            <a:r>
              <a:rPr lang="en-GB" b="1" dirty="0">
                <a:latin typeface="Bahnschrift" panose="020B0502040204020203" pitchFamily="34" charset="0"/>
              </a:rPr>
              <a:t>BIBLIOGRAPHY</a:t>
            </a:r>
          </a:p>
        </p:txBody>
      </p:sp>
      <p:sp>
        <p:nvSpPr>
          <p:cNvPr id="3" name="TextBox 2">
            <a:extLst>
              <a:ext uri="{FF2B5EF4-FFF2-40B4-BE49-F238E27FC236}">
                <a16:creationId xmlns:a16="http://schemas.microsoft.com/office/drawing/2014/main" id="{90E740DA-1A74-4DB5-B106-BC86C02996A4}"/>
              </a:ext>
            </a:extLst>
          </p:cNvPr>
          <p:cNvSpPr txBox="1"/>
          <p:nvPr/>
        </p:nvSpPr>
        <p:spPr>
          <a:xfrm>
            <a:off x="397078" y="1130591"/>
            <a:ext cx="9111843" cy="2677656"/>
          </a:xfrm>
          <a:prstGeom prst="rect">
            <a:avLst/>
          </a:prstGeom>
          <a:noFill/>
        </p:spPr>
        <p:txBody>
          <a:bodyPr wrap="square" rtlCol="0">
            <a:spAutoFit/>
          </a:bodyPr>
          <a:lstStyle/>
          <a:p>
            <a:pPr lvl="0"/>
            <a:r>
              <a:rPr lang="en-GB" sz="1200" dirty="0">
                <a:latin typeface="Bahnschrift" panose="020B0502040204020203" pitchFamily="34" charset="0"/>
              </a:rPr>
              <a:t>www.bbc.co.uk/news/av/magazine-23624886/cycling-from-the-hague-to-westminster</a:t>
            </a:r>
          </a:p>
          <a:p>
            <a:pPr lvl="0"/>
            <a:r>
              <a:rPr lang="en-GB" sz="1200" dirty="0">
                <a:latin typeface="Bahnschrift" panose="020B0502040204020203" pitchFamily="34" charset="0"/>
              </a:rPr>
              <a:t>www.youtube.com/watch?v=gUe_e6gmkeI</a:t>
            </a:r>
          </a:p>
          <a:p>
            <a:pPr lvl="0"/>
            <a:r>
              <a:rPr lang="en-GB" sz="1200" dirty="0">
                <a:latin typeface="Bahnschrift" panose="020B0502040204020203" pitchFamily="34" charset="0"/>
              </a:rPr>
              <a:t>bicycledutch.wordpress.com/2015/03/08/women-cycling-make-it-happen/</a:t>
            </a:r>
          </a:p>
          <a:p>
            <a:pPr lvl="0"/>
            <a:r>
              <a:rPr lang="en-GB" sz="1200" dirty="0">
                <a:latin typeface="Bahnschrift" panose="020B0502040204020203" pitchFamily="34" charset="0"/>
              </a:rPr>
              <a:t>www.theguardian.com/commentisfree/2018/jun/13/safety-women-cycling-roads</a:t>
            </a:r>
          </a:p>
          <a:p>
            <a:pPr lvl="0"/>
            <a:r>
              <a:rPr lang="en-GB" sz="1200" dirty="0">
                <a:latin typeface="Bahnschrift" panose="020B0502040204020203" pitchFamily="34" charset="0"/>
              </a:rPr>
              <a:t>www.cyclist.co.uk/in-depth/1265/are-you-breaking-the-law-when-you-ride-your-bike</a:t>
            </a:r>
          </a:p>
          <a:p>
            <a:pPr lvl="0"/>
            <a:r>
              <a:rPr lang="en-GB" sz="1200" dirty="0">
                <a:latin typeface="Bahnschrift" panose="020B0502040204020203" pitchFamily="34" charset="0"/>
              </a:rPr>
              <a:t>www.youtube.com/watch?v=Q5550yRjQZE</a:t>
            </a:r>
          </a:p>
          <a:p>
            <a:pPr lvl="0"/>
            <a:r>
              <a:rPr lang="en-GB" sz="1200" dirty="0">
                <a:latin typeface="Bahnschrift" panose="020B0502040204020203" pitchFamily="34" charset="0"/>
              </a:rPr>
              <a:t>www.austinadventures.com/travel-resources/9-fun-facts-about-holland/</a:t>
            </a:r>
          </a:p>
          <a:p>
            <a:pPr lvl="0"/>
            <a:r>
              <a:rPr lang="en-GB" sz="1200" dirty="0">
                <a:latin typeface="Bahnschrift" panose="020B0502040204020203" pitchFamily="34" charset="0"/>
              </a:rPr>
              <a:t>www.holland.com/global/tourism.htm</a:t>
            </a:r>
          </a:p>
          <a:p>
            <a:pPr lvl="0"/>
            <a:r>
              <a:rPr lang="en-GB" sz="1200" dirty="0">
                <a:latin typeface="Bahnschrift" panose="020B0502040204020203" pitchFamily="34" charset="0"/>
              </a:rPr>
              <a:t>www.thesun.co.uk/travel/10640024/holland-wont-exist-anymore-the-netherlands/</a:t>
            </a:r>
          </a:p>
          <a:p>
            <a:pPr lvl="0"/>
            <a:r>
              <a:rPr lang="en-GB" sz="1200" dirty="0">
                <a:latin typeface="Bahnschrift" panose="020B0502040204020203" pitchFamily="34" charset="0"/>
              </a:rPr>
              <a:t>www.holland.com/global/tourism.htm</a:t>
            </a:r>
          </a:p>
          <a:p>
            <a:pPr lvl="0"/>
            <a:r>
              <a:rPr lang="en-GB" sz="1200" dirty="0">
                <a:latin typeface="Bahnschrift" panose="020B0502040204020203" pitchFamily="34" charset="0"/>
              </a:rPr>
              <a:t>www.bbc.co.uk/news/magazine-23587916</a:t>
            </a:r>
          </a:p>
          <a:p>
            <a:pPr lvl="0"/>
            <a:r>
              <a:rPr lang="en-GB" sz="1200" dirty="0">
                <a:latin typeface="Bahnschrift" panose="020B0502040204020203" pitchFamily="34" charset="0"/>
              </a:rPr>
              <a:t>www.komoot.com/guide/532/cycling-in-the-netherlands</a:t>
            </a:r>
          </a:p>
          <a:p>
            <a:pPr lvl="0"/>
            <a:r>
              <a:rPr lang="en-GB" sz="1200" dirty="0">
                <a:latin typeface="Bahnschrift" panose="020B0502040204020203" pitchFamily="34" charset="0"/>
              </a:rPr>
              <a:t>www.planetware.com/tourist-attractions/netherlands-nl.htm</a:t>
            </a:r>
          </a:p>
          <a:p>
            <a:pPr lvl="0"/>
            <a:r>
              <a:rPr lang="en-GB" sz="1200" dirty="0">
                <a:latin typeface="Bahnschrift" panose="020B0502040204020203" pitchFamily="34" charset="0"/>
              </a:rPr>
              <a:t>www.planetware.com › </a:t>
            </a:r>
            <a:r>
              <a:rPr lang="en-GB" sz="1200" dirty="0" err="1">
                <a:latin typeface="Bahnschrift" panose="020B0502040204020203" pitchFamily="34" charset="0"/>
              </a:rPr>
              <a:t>england</a:t>
            </a:r>
            <a:r>
              <a:rPr lang="en-GB" sz="1200" dirty="0">
                <a:latin typeface="Bahnschrift" panose="020B0502040204020203" pitchFamily="34" charset="0"/>
              </a:rPr>
              <a:t> › best-places-to-visit-in-the-uk-eng-1-2</a:t>
            </a:r>
          </a:p>
        </p:txBody>
      </p:sp>
    </p:spTree>
    <p:extLst>
      <p:ext uri="{BB962C8B-B14F-4D97-AF65-F5344CB8AC3E}">
        <p14:creationId xmlns:p14="http://schemas.microsoft.com/office/powerpoint/2010/main" val="353904510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1710</TotalTime>
  <Words>1754</Words>
  <Application>Microsoft Macintosh PowerPoint</Application>
  <PresentationFormat>A4 Paper (210x297 mm)</PresentationFormat>
  <Paragraphs>188</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Bahnschrift</vt:lpstr>
      <vt:lpstr>Calibri</vt:lpstr>
      <vt:lpstr>Calibri Light</vt:lpstr>
      <vt:lpstr>Office Theme</vt:lpstr>
      <vt:lpstr>PowerPoint Presentation</vt:lpstr>
      <vt:lpstr>POSSIBLE TOPIC IDEAS</vt:lpstr>
      <vt:lpstr>THE NETHERLANDS VARIOUS TOPICS</vt:lpstr>
      <vt:lpstr>CHOSEN TOPIC PLAN</vt:lpstr>
      <vt:lpstr>DISSERTATION TOPIC RESEARCH</vt:lpstr>
      <vt:lpstr>VIDEO INSPIRATION</vt:lpstr>
      <vt:lpstr>LOCATION RESEARCH - ENGLAND</vt:lpstr>
      <vt:lpstr>CHOSEN LOCATIONS - ENGLAND</vt:lpstr>
      <vt:lpstr>LOCATION RESEARCH - HOLLAND</vt:lpstr>
      <vt:lpstr>CHOSEN LOCATIONS - HOLLAND</vt:lpstr>
      <vt:lpstr>DOCUMENTARY STRUCTURE RESEARCH</vt:lpstr>
      <vt:lpstr>MAIN SCENES IN ORDER</vt:lpstr>
      <vt:lpstr>BIBLIOGRAPHY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167198 - Leanna Evans</dc:creator>
  <cp:lastModifiedBy>Microsoft Office User</cp:lastModifiedBy>
  <cp:revision>143</cp:revision>
  <dcterms:created xsi:type="dcterms:W3CDTF">2019-12-16T15:32:49Z</dcterms:created>
  <dcterms:modified xsi:type="dcterms:W3CDTF">2020-02-05T14:36:18Z</dcterms:modified>
</cp:coreProperties>
</file>