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5" r:id="rId2"/>
    <p:sldId id="266" r:id="rId3"/>
    <p:sldId id="26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610"/>
  </p:normalViewPr>
  <p:slideViewPr>
    <p:cSldViewPr snapToGrid="0" snapToObjects="1">
      <p:cViewPr varScale="1">
        <p:scale>
          <a:sx n="105" d="100"/>
          <a:sy n="105" d="100"/>
        </p:scale>
        <p:origin x="84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008AE-0051-1243-9B72-A8A9DE697B2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4925AAE-F965-CA40-87E9-79CA440DCA18}"/>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8AE34A2-97F0-2C4C-B463-B65651D1F56A}"/>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5" name="Footer Placeholder 4">
            <a:extLst>
              <a:ext uri="{FF2B5EF4-FFF2-40B4-BE49-F238E27FC236}">
                <a16:creationId xmlns:a16="http://schemas.microsoft.com/office/drawing/2014/main" id="{B702CB59-14D5-EA4C-A421-5873D75352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AE9188-2C74-A948-B18E-208ABC5E9244}"/>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604585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DD2FC-75F4-1441-A79D-A8A0234334A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B7F408F-60E3-014E-AA47-8CAB0DEDB63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254642B-69E8-3A47-A11A-72FEF7B553D5}"/>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5" name="Footer Placeholder 4">
            <a:extLst>
              <a:ext uri="{FF2B5EF4-FFF2-40B4-BE49-F238E27FC236}">
                <a16:creationId xmlns:a16="http://schemas.microsoft.com/office/drawing/2014/main" id="{48F239B5-9BF3-E94D-A1A2-143DB737F0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62E790-EA61-5549-B32C-B29A6AA9F7B1}"/>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2947604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984BF-5FAC-054C-9587-32AEF8BB29E8}"/>
              </a:ext>
            </a:extLst>
          </p:cNvPr>
          <p:cNvSpPr>
            <a:spLocks noGrp="1"/>
          </p:cNvSpPr>
          <p:nvPr>
            <p:ph type="title"/>
          </p:nvPr>
        </p:nvSpPr>
        <p:spPr>
          <a:xfrm>
            <a:off x="831850" y="1709740"/>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B3961E6-E7EC-5F40-8605-AB531797D0F3}"/>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7B1DD12-71B6-5C42-BBF9-8492EC30D177}"/>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5" name="Footer Placeholder 4">
            <a:extLst>
              <a:ext uri="{FF2B5EF4-FFF2-40B4-BE49-F238E27FC236}">
                <a16:creationId xmlns:a16="http://schemas.microsoft.com/office/drawing/2014/main" id="{54717A1F-EBF1-D84B-ACF0-97030F0FB0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07ADE6-F33B-3248-9BAB-811817D9E78A}"/>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948201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695-F906-9644-8322-0902C684695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8B6A797-96C5-DC4E-BE42-85FFEF22DB6A}"/>
              </a:ext>
            </a:extLst>
          </p:cNvPr>
          <p:cNvSpPr>
            <a:spLocks noGrp="1"/>
          </p:cNvSpPr>
          <p:nvPr>
            <p:ph sz="half" idx="1"/>
          </p:nvPr>
        </p:nvSpPr>
        <p:spPr>
          <a:xfrm>
            <a:off x="838201"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4222E89-6200-4548-944B-F212CD24E2BE}"/>
              </a:ext>
            </a:extLst>
          </p:cNvPr>
          <p:cNvSpPr>
            <a:spLocks noGrp="1"/>
          </p:cNvSpPr>
          <p:nvPr>
            <p:ph sz="half" idx="2"/>
          </p:nvPr>
        </p:nvSpPr>
        <p:spPr>
          <a:xfrm>
            <a:off x="6172201"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678145A-CD61-C445-B06A-BC16A6F18EF4}"/>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6" name="Footer Placeholder 5">
            <a:extLst>
              <a:ext uri="{FF2B5EF4-FFF2-40B4-BE49-F238E27FC236}">
                <a16:creationId xmlns:a16="http://schemas.microsoft.com/office/drawing/2014/main" id="{9D272593-B843-E54A-8511-6FE455F84F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2B3CFE-963F-1D4C-A156-EE8376EB25A7}"/>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55249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52170-F79D-BD49-8D13-B6D288D6BFCF}"/>
              </a:ext>
            </a:extLst>
          </p:cNvPr>
          <p:cNvSpPr>
            <a:spLocks noGrp="1"/>
          </p:cNvSpPr>
          <p:nvPr>
            <p:ph type="title"/>
          </p:nvPr>
        </p:nvSpPr>
        <p:spPr>
          <a:xfrm>
            <a:off x="839789" y="365127"/>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7681129-71A4-AB4A-ABE2-C84DDEDEB20F}"/>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8C26A0D-83EA-BF48-BCD8-CADB5896F94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6A16F21-C769-8C4F-AF5C-68D5A6EC8D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DF0F32A-9D56-384A-9FD0-418FCA36155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1DC1C9C-2F7F-D647-845E-EF1CB8F7E036}"/>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8" name="Footer Placeholder 7">
            <a:extLst>
              <a:ext uri="{FF2B5EF4-FFF2-40B4-BE49-F238E27FC236}">
                <a16:creationId xmlns:a16="http://schemas.microsoft.com/office/drawing/2014/main" id="{DB9D2D6D-7A71-A74D-80C8-D4F7AF970E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2C9823-CAD3-B646-8513-B38AAB6B78B1}"/>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1238917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740AA-9605-3949-AA71-908B3854AF5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8AFB6FF-6DCE-6946-A7F8-F12C72ACD7E2}"/>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4" name="Footer Placeholder 3">
            <a:extLst>
              <a:ext uri="{FF2B5EF4-FFF2-40B4-BE49-F238E27FC236}">
                <a16:creationId xmlns:a16="http://schemas.microsoft.com/office/drawing/2014/main" id="{8F66B2F6-951F-3A46-9304-CEB38E1772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1A29E3-0396-764B-B1CC-5C25CCE6DE5C}"/>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3240435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7F6C18-AF83-6A44-9975-53A4F9590032}"/>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3" name="Footer Placeholder 2">
            <a:extLst>
              <a:ext uri="{FF2B5EF4-FFF2-40B4-BE49-F238E27FC236}">
                <a16:creationId xmlns:a16="http://schemas.microsoft.com/office/drawing/2014/main" id="{C5724F12-BBB8-574C-BA65-EEB8138C81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76071E-C8F9-C74E-A7C6-E57A71ED6598}"/>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1273521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51772-AFE7-0A44-9E04-D73D8892CBF7}"/>
              </a:ext>
            </a:extLst>
          </p:cNvPr>
          <p:cNvSpPr>
            <a:spLocks noGrp="1"/>
          </p:cNvSpPr>
          <p:nvPr>
            <p:ph type="title"/>
          </p:nvPr>
        </p:nvSpPr>
        <p:spPr>
          <a:xfrm>
            <a:off x="839789" y="457200"/>
            <a:ext cx="3932238"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628F119-6923-3C45-B641-7435E8570705}"/>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6816E2F-93BD-DA47-9627-F3DAD14063AF}"/>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lang="en-GB"/>
              <a:t>Click to edit Master text styles</a:t>
            </a:r>
          </a:p>
        </p:txBody>
      </p:sp>
      <p:sp>
        <p:nvSpPr>
          <p:cNvPr id="5" name="Date Placeholder 4">
            <a:extLst>
              <a:ext uri="{FF2B5EF4-FFF2-40B4-BE49-F238E27FC236}">
                <a16:creationId xmlns:a16="http://schemas.microsoft.com/office/drawing/2014/main" id="{3762A648-3B82-7B43-A4E3-FF9AE3A0ACFE}"/>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6" name="Footer Placeholder 5">
            <a:extLst>
              <a:ext uri="{FF2B5EF4-FFF2-40B4-BE49-F238E27FC236}">
                <a16:creationId xmlns:a16="http://schemas.microsoft.com/office/drawing/2014/main" id="{B68F8656-6FE7-8344-975C-F0BC725DEF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25CF92-73C2-4E47-ACD2-27A47C0DBF7A}"/>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1838454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8204E-6F7F-4340-9A5A-A0E1D6D8369C}"/>
              </a:ext>
            </a:extLst>
          </p:cNvPr>
          <p:cNvSpPr>
            <a:spLocks noGrp="1"/>
          </p:cNvSpPr>
          <p:nvPr>
            <p:ph type="title"/>
          </p:nvPr>
        </p:nvSpPr>
        <p:spPr>
          <a:xfrm>
            <a:off x="839789" y="457200"/>
            <a:ext cx="3932238"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82A8077-07CA-3240-9CF4-6F59040A696C}"/>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lang="en-US"/>
          </a:p>
        </p:txBody>
      </p:sp>
      <p:sp>
        <p:nvSpPr>
          <p:cNvPr id="4" name="Text Placeholder 3">
            <a:extLst>
              <a:ext uri="{FF2B5EF4-FFF2-40B4-BE49-F238E27FC236}">
                <a16:creationId xmlns:a16="http://schemas.microsoft.com/office/drawing/2014/main" id="{797757BA-EDC2-834C-BC5A-0D2DD7303D52}"/>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lang="en-GB"/>
              <a:t>Click to edit Master text styles</a:t>
            </a:r>
          </a:p>
        </p:txBody>
      </p:sp>
      <p:sp>
        <p:nvSpPr>
          <p:cNvPr id="5" name="Date Placeholder 4">
            <a:extLst>
              <a:ext uri="{FF2B5EF4-FFF2-40B4-BE49-F238E27FC236}">
                <a16:creationId xmlns:a16="http://schemas.microsoft.com/office/drawing/2014/main" id="{9DE6EFCB-21E9-E141-80CB-C283F85A0C72}"/>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6" name="Footer Placeholder 5">
            <a:extLst>
              <a:ext uri="{FF2B5EF4-FFF2-40B4-BE49-F238E27FC236}">
                <a16:creationId xmlns:a16="http://schemas.microsoft.com/office/drawing/2014/main" id="{0E2C5BA4-091C-BE4D-85E1-ABC6DA8C8C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EA9076-785A-8145-A955-E167FBB30310}"/>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1635953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C4C53-5786-A247-A1C6-4193DE03CA1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29AF779-6D29-7F46-911E-48D8CBA1C32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BE62B87-F82D-064E-B6AE-4A8FF5791142}"/>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5" name="Footer Placeholder 4">
            <a:extLst>
              <a:ext uri="{FF2B5EF4-FFF2-40B4-BE49-F238E27FC236}">
                <a16:creationId xmlns:a16="http://schemas.microsoft.com/office/drawing/2014/main" id="{94224826-D3CD-7345-B27C-8FBF32EE24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11F19B-7CB4-CD41-8087-295C3C77527F}"/>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2291736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9C2AB3-CEE1-634E-B2E9-A85CC38E64D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2976011-9609-634F-B130-C234B262D3F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77088AC-2BE0-5647-BD09-C003ADA03363}"/>
              </a:ext>
            </a:extLst>
          </p:cNvPr>
          <p:cNvSpPr>
            <a:spLocks noGrp="1"/>
          </p:cNvSpPr>
          <p:nvPr>
            <p:ph type="dt" sz="half" idx="10"/>
          </p:nvPr>
        </p:nvSpPr>
        <p:spPr/>
        <p:txBody>
          <a:bodyPr/>
          <a:lstStyle/>
          <a:p>
            <a:fld id="{FF7B16BE-C0C2-C041-B1A1-BC7260A1A13E}" type="datetimeFigureOut">
              <a:rPr lang="en-US" smtClean="0"/>
              <a:t>2/25/20</a:t>
            </a:fld>
            <a:endParaRPr lang="en-US"/>
          </a:p>
        </p:txBody>
      </p:sp>
      <p:sp>
        <p:nvSpPr>
          <p:cNvPr id="5" name="Footer Placeholder 4">
            <a:extLst>
              <a:ext uri="{FF2B5EF4-FFF2-40B4-BE49-F238E27FC236}">
                <a16:creationId xmlns:a16="http://schemas.microsoft.com/office/drawing/2014/main" id="{A64AF443-9F3C-914A-B4D9-9D6A4D9FB0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025932-DB49-F240-BEE2-B1E51EFEBE80}"/>
              </a:ext>
            </a:extLst>
          </p:cNvPr>
          <p:cNvSpPr>
            <a:spLocks noGrp="1"/>
          </p:cNvSpPr>
          <p:nvPr>
            <p:ph type="sldNum" sz="quarter" idx="12"/>
          </p:nvPr>
        </p:nvSpPr>
        <p:spPr/>
        <p:txBody>
          <a:bodyPr/>
          <a:lstStyle/>
          <a:p>
            <a:fld id="{1FC2FFEB-EACF-264A-B643-354C4A288F16}" type="slidenum">
              <a:rPr lang="en-US" smtClean="0"/>
              <a:t>‹#›</a:t>
            </a:fld>
            <a:endParaRPr lang="en-US"/>
          </a:p>
        </p:txBody>
      </p:sp>
    </p:spTree>
    <p:extLst>
      <p:ext uri="{BB962C8B-B14F-4D97-AF65-F5344CB8AC3E}">
        <p14:creationId xmlns:p14="http://schemas.microsoft.com/office/powerpoint/2010/main" val="597160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D2E2C9-DD06-914D-8509-E03D86FA22D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A04082B-E8AB-DE45-AB9E-FD08F0FCB117}"/>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6E06C7-D707-8248-B994-D55127DBB84D}"/>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7B16BE-C0C2-C041-B1A1-BC7260A1A13E}" type="datetimeFigureOut">
              <a:rPr lang="en-US" smtClean="0"/>
              <a:t>2/25/20</a:t>
            </a:fld>
            <a:endParaRPr lang="en-US"/>
          </a:p>
        </p:txBody>
      </p:sp>
      <p:sp>
        <p:nvSpPr>
          <p:cNvPr id="5" name="Footer Placeholder 4">
            <a:extLst>
              <a:ext uri="{FF2B5EF4-FFF2-40B4-BE49-F238E27FC236}">
                <a16:creationId xmlns:a16="http://schemas.microsoft.com/office/drawing/2014/main" id="{23BCC5E9-D863-8144-9038-01131906E266}"/>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1BDA37-A2B0-A142-8DEB-74C716B5DD8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2FFEB-EACF-264A-B643-354C4A288F16}" type="slidenum">
              <a:rPr lang="en-US" smtClean="0"/>
              <a:t>‹#›</a:t>
            </a:fld>
            <a:endParaRPr lang="en-US"/>
          </a:p>
        </p:txBody>
      </p:sp>
    </p:spTree>
    <p:extLst>
      <p:ext uri="{BB962C8B-B14F-4D97-AF65-F5344CB8AC3E}">
        <p14:creationId xmlns:p14="http://schemas.microsoft.com/office/powerpoint/2010/main" val="3394648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23" rtl="0" eaLnBrk="1" latinLnBrk="0" hangingPunct="1">
        <a:defRPr sz="1801" kern="1200">
          <a:solidFill>
            <a:schemeClr val="tx1"/>
          </a:solidFill>
          <a:latin typeface="+mn-lt"/>
          <a:ea typeface="+mn-ea"/>
          <a:cs typeface="+mn-cs"/>
        </a:defRPr>
      </a:lvl1pPr>
      <a:lvl2pPr marL="457211" algn="l" defTabSz="914423" rtl="0" eaLnBrk="1" latinLnBrk="0" hangingPunct="1">
        <a:defRPr sz="1801" kern="1200">
          <a:solidFill>
            <a:schemeClr val="tx1"/>
          </a:solidFill>
          <a:latin typeface="+mn-lt"/>
          <a:ea typeface="+mn-ea"/>
          <a:cs typeface="+mn-cs"/>
        </a:defRPr>
      </a:lvl2pPr>
      <a:lvl3pPr marL="914423" algn="l" defTabSz="914423" rtl="0" eaLnBrk="1" latinLnBrk="0" hangingPunct="1">
        <a:defRPr sz="1801" kern="1200">
          <a:solidFill>
            <a:schemeClr val="tx1"/>
          </a:solidFill>
          <a:latin typeface="+mn-lt"/>
          <a:ea typeface="+mn-ea"/>
          <a:cs typeface="+mn-cs"/>
        </a:defRPr>
      </a:lvl3pPr>
      <a:lvl4pPr marL="1371634" algn="l" defTabSz="914423" rtl="0" eaLnBrk="1" latinLnBrk="0" hangingPunct="1">
        <a:defRPr sz="1801" kern="1200">
          <a:solidFill>
            <a:schemeClr val="tx1"/>
          </a:solidFill>
          <a:latin typeface="+mn-lt"/>
          <a:ea typeface="+mn-ea"/>
          <a:cs typeface="+mn-cs"/>
        </a:defRPr>
      </a:lvl4pPr>
      <a:lvl5pPr marL="1828846" algn="l" defTabSz="914423" rtl="0" eaLnBrk="1" latinLnBrk="0" hangingPunct="1">
        <a:defRPr sz="1801" kern="1200">
          <a:solidFill>
            <a:schemeClr val="tx1"/>
          </a:solidFill>
          <a:latin typeface="+mn-lt"/>
          <a:ea typeface="+mn-ea"/>
          <a:cs typeface="+mn-cs"/>
        </a:defRPr>
      </a:lvl5pPr>
      <a:lvl6pPr marL="2286057" algn="l" defTabSz="914423" rtl="0" eaLnBrk="1" latinLnBrk="0" hangingPunct="1">
        <a:defRPr sz="1801" kern="1200">
          <a:solidFill>
            <a:schemeClr val="tx1"/>
          </a:solidFill>
          <a:latin typeface="+mn-lt"/>
          <a:ea typeface="+mn-ea"/>
          <a:cs typeface="+mn-cs"/>
        </a:defRPr>
      </a:lvl6pPr>
      <a:lvl7pPr marL="2743269" algn="l" defTabSz="914423" rtl="0" eaLnBrk="1" latinLnBrk="0" hangingPunct="1">
        <a:defRPr sz="1801" kern="1200">
          <a:solidFill>
            <a:schemeClr val="tx1"/>
          </a:solidFill>
          <a:latin typeface="+mn-lt"/>
          <a:ea typeface="+mn-ea"/>
          <a:cs typeface="+mn-cs"/>
        </a:defRPr>
      </a:lvl7pPr>
      <a:lvl8pPr marL="3200480" algn="l" defTabSz="914423" rtl="0" eaLnBrk="1" latinLnBrk="0" hangingPunct="1">
        <a:defRPr sz="1801" kern="1200">
          <a:solidFill>
            <a:schemeClr val="tx1"/>
          </a:solidFill>
          <a:latin typeface="+mn-lt"/>
          <a:ea typeface="+mn-ea"/>
          <a:cs typeface="+mn-cs"/>
        </a:defRPr>
      </a:lvl8pPr>
      <a:lvl9pPr marL="3657691" algn="l" defTabSz="914423"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377472" y="194737"/>
            <a:ext cx="6181676" cy="976825"/>
          </a:xfrm>
        </p:spPr>
        <p:txBody>
          <a:bodyPr>
            <a:noAutofit/>
          </a:bodyPr>
          <a:lstStyle/>
          <a:p>
            <a:r>
              <a:rPr lang="en-GB" b="1" dirty="0">
                <a:latin typeface="Bahnschrift" panose="020B0502040204020203" pitchFamily="34" charset="0"/>
              </a:rPr>
              <a:t>EXPERIMENTATION - CITY</a:t>
            </a:r>
          </a:p>
        </p:txBody>
      </p:sp>
      <p:sp>
        <p:nvSpPr>
          <p:cNvPr id="3" name="TextBox 2">
            <a:extLst>
              <a:ext uri="{FF2B5EF4-FFF2-40B4-BE49-F238E27FC236}">
                <a16:creationId xmlns:a16="http://schemas.microsoft.com/office/drawing/2014/main" id="{90E740DA-1A74-4DB5-B106-BC86C02996A4}"/>
              </a:ext>
            </a:extLst>
          </p:cNvPr>
          <p:cNvSpPr txBox="1"/>
          <p:nvPr/>
        </p:nvSpPr>
        <p:spPr>
          <a:xfrm>
            <a:off x="4690249" y="1149525"/>
            <a:ext cx="7191452" cy="2308324"/>
          </a:xfrm>
          <a:prstGeom prst="rect">
            <a:avLst/>
          </a:prstGeom>
          <a:noFill/>
        </p:spPr>
        <p:txBody>
          <a:bodyPr wrap="square" rtlCol="0">
            <a:spAutoFit/>
          </a:bodyPr>
          <a:lstStyle/>
          <a:p>
            <a:r>
              <a:rPr lang="en-GB" dirty="0"/>
              <a:t>For my first experimentation I went into central Manchester, in order to practice and experiment with a city location. This will help for when I go to Amsterdam and I need to make sure I know how to frame tall buildings, bikes locked up and a library. I research different places in Manchester that will ensure I have a varied amount of location types that you would find in a city. I will be using the framing for the bike locks and I also did a panning movement, which turned out very effective. However I will probably have to use a gimble when I film it again so that is isn’t so shaky.</a:t>
            </a:r>
          </a:p>
        </p:txBody>
      </p:sp>
      <p:sp>
        <p:nvSpPr>
          <p:cNvPr id="10" name="TextBox 9">
            <a:extLst>
              <a:ext uri="{FF2B5EF4-FFF2-40B4-BE49-F238E27FC236}">
                <a16:creationId xmlns:a16="http://schemas.microsoft.com/office/drawing/2014/main" id="{91F6ED56-FCEC-E84C-847E-0822B5D3DCEA}"/>
              </a:ext>
            </a:extLst>
          </p:cNvPr>
          <p:cNvSpPr txBox="1"/>
          <p:nvPr/>
        </p:nvSpPr>
        <p:spPr>
          <a:xfrm>
            <a:off x="342050" y="3451372"/>
            <a:ext cx="3101546" cy="369332"/>
          </a:xfrm>
          <a:prstGeom prst="rect">
            <a:avLst/>
          </a:prstGeom>
          <a:noFill/>
        </p:spPr>
        <p:txBody>
          <a:bodyPr wrap="square" rtlCol="0">
            <a:spAutoFit/>
          </a:bodyPr>
          <a:lstStyle/>
          <a:p>
            <a:r>
              <a:rPr lang="en-US" dirty="0"/>
              <a:t>Bike Locks MS - Manchester</a:t>
            </a:r>
          </a:p>
        </p:txBody>
      </p:sp>
      <p:sp>
        <p:nvSpPr>
          <p:cNvPr id="11" name="TextBox 10">
            <a:extLst>
              <a:ext uri="{FF2B5EF4-FFF2-40B4-BE49-F238E27FC236}">
                <a16:creationId xmlns:a16="http://schemas.microsoft.com/office/drawing/2014/main" id="{B7CEC1D1-8F49-6A47-8B19-3617709FB4A0}"/>
              </a:ext>
            </a:extLst>
          </p:cNvPr>
          <p:cNvSpPr txBox="1"/>
          <p:nvPr/>
        </p:nvSpPr>
        <p:spPr>
          <a:xfrm>
            <a:off x="7192542" y="6339906"/>
            <a:ext cx="3101546" cy="369332"/>
          </a:xfrm>
          <a:prstGeom prst="rect">
            <a:avLst/>
          </a:prstGeom>
          <a:noFill/>
        </p:spPr>
        <p:txBody>
          <a:bodyPr wrap="square" rtlCol="0">
            <a:spAutoFit/>
          </a:bodyPr>
          <a:lstStyle/>
          <a:p>
            <a:r>
              <a:rPr lang="en-US" dirty="0"/>
              <a:t>Library LS - Manchester</a:t>
            </a:r>
          </a:p>
        </p:txBody>
      </p:sp>
      <p:sp>
        <p:nvSpPr>
          <p:cNvPr id="12" name="TextBox 11">
            <a:extLst>
              <a:ext uri="{FF2B5EF4-FFF2-40B4-BE49-F238E27FC236}">
                <a16:creationId xmlns:a16="http://schemas.microsoft.com/office/drawing/2014/main" id="{B8734DCC-B8E1-6949-B273-FD826952C50E}"/>
              </a:ext>
            </a:extLst>
          </p:cNvPr>
          <p:cNvSpPr txBox="1"/>
          <p:nvPr/>
        </p:nvSpPr>
        <p:spPr>
          <a:xfrm>
            <a:off x="1852224" y="6401340"/>
            <a:ext cx="3101546" cy="369332"/>
          </a:xfrm>
          <a:prstGeom prst="rect">
            <a:avLst/>
          </a:prstGeom>
          <a:noFill/>
        </p:spPr>
        <p:txBody>
          <a:bodyPr wrap="square" rtlCol="0">
            <a:spAutoFit/>
          </a:bodyPr>
          <a:lstStyle/>
          <a:p>
            <a:r>
              <a:rPr lang="en-US" dirty="0"/>
              <a:t>Skyscrapers ES - Manchester</a:t>
            </a:r>
          </a:p>
        </p:txBody>
      </p:sp>
      <p:pic>
        <p:nvPicPr>
          <p:cNvPr id="13" name="Picture 12">
            <a:extLst>
              <a:ext uri="{FF2B5EF4-FFF2-40B4-BE49-F238E27FC236}">
                <a16:creationId xmlns:a16="http://schemas.microsoft.com/office/drawing/2014/main" id="{6AE878F8-7194-3D47-B81A-1CCBED06A08B}"/>
              </a:ext>
            </a:extLst>
          </p:cNvPr>
          <p:cNvPicPr>
            <a:picLocks noChangeAspect="1"/>
          </p:cNvPicPr>
          <p:nvPr/>
        </p:nvPicPr>
        <p:blipFill>
          <a:blip r:embed="rId2"/>
          <a:stretch>
            <a:fillRect/>
          </a:stretch>
        </p:blipFill>
        <p:spPr>
          <a:xfrm>
            <a:off x="377472" y="1178373"/>
            <a:ext cx="3970328" cy="2233729"/>
          </a:xfrm>
          <a:prstGeom prst="rect">
            <a:avLst/>
          </a:prstGeom>
        </p:spPr>
      </p:pic>
      <p:pic>
        <p:nvPicPr>
          <p:cNvPr id="14" name="Picture 13">
            <a:extLst>
              <a:ext uri="{FF2B5EF4-FFF2-40B4-BE49-F238E27FC236}">
                <a16:creationId xmlns:a16="http://schemas.microsoft.com/office/drawing/2014/main" id="{A34CC8BD-9069-794E-9B36-7B26CD49E9C9}"/>
              </a:ext>
            </a:extLst>
          </p:cNvPr>
          <p:cNvPicPr>
            <a:picLocks noChangeAspect="1"/>
          </p:cNvPicPr>
          <p:nvPr/>
        </p:nvPicPr>
        <p:blipFill>
          <a:blip r:embed="rId3"/>
          <a:stretch>
            <a:fillRect/>
          </a:stretch>
        </p:blipFill>
        <p:spPr>
          <a:xfrm>
            <a:off x="7249299" y="3722535"/>
            <a:ext cx="4554963" cy="2562649"/>
          </a:xfrm>
          <a:prstGeom prst="rect">
            <a:avLst/>
          </a:prstGeom>
        </p:spPr>
      </p:pic>
      <p:pic>
        <p:nvPicPr>
          <p:cNvPr id="15" name="Picture 14">
            <a:extLst>
              <a:ext uri="{FF2B5EF4-FFF2-40B4-BE49-F238E27FC236}">
                <a16:creationId xmlns:a16="http://schemas.microsoft.com/office/drawing/2014/main" id="{09AEA9D2-8325-D848-86CC-687B2B408072}"/>
              </a:ext>
            </a:extLst>
          </p:cNvPr>
          <p:cNvPicPr>
            <a:picLocks noChangeAspect="1"/>
          </p:cNvPicPr>
          <p:nvPr/>
        </p:nvPicPr>
        <p:blipFill>
          <a:blip r:embed="rId4"/>
          <a:stretch>
            <a:fillRect/>
          </a:stretch>
        </p:blipFill>
        <p:spPr>
          <a:xfrm>
            <a:off x="2025928" y="3950049"/>
            <a:ext cx="4357032" cy="2451291"/>
          </a:xfrm>
          <a:prstGeom prst="rect">
            <a:avLst/>
          </a:prstGeom>
        </p:spPr>
      </p:pic>
    </p:spTree>
    <p:extLst>
      <p:ext uri="{BB962C8B-B14F-4D97-AF65-F5344CB8AC3E}">
        <p14:creationId xmlns:p14="http://schemas.microsoft.com/office/powerpoint/2010/main" val="892462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6FDAB6D-D158-B044-8E0E-33B268B66A33}"/>
              </a:ext>
            </a:extLst>
          </p:cNvPr>
          <p:cNvPicPr>
            <a:picLocks noChangeAspect="1"/>
          </p:cNvPicPr>
          <p:nvPr/>
        </p:nvPicPr>
        <p:blipFill rotWithShape="1">
          <a:blip r:embed="rId2"/>
          <a:srcRect l="11263" r="10375"/>
          <a:stretch/>
        </p:blipFill>
        <p:spPr>
          <a:xfrm>
            <a:off x="5921692" y="1308192"/>
            <a:ext cx="3243304" cy="1855355"/>
          </a:xfrm>
          <a:prstGeom prst="rect">
            <a:avLst/>
          </a:prstGeom>
        </p:spPr>
      </p:pic>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377472" y="404801"/>
            <a:ext cx="6181676" cy="976825"/>
          </a:xfrm>
        </p:spPr>
        <p:txBody>
          <a:bodyPr>
            <a:noAutofit/>
          </a:bodyPr>
          <a:lstStyle/>
          <a:p>
            <a:r>
              <a:rPr lang="en-GB" b="1" dirty="0">
                <a:latin typeface="Bahnschrift" panose="020B0502040204020203" pitchFamily="34" charset="0"/>
              </a:rPr>
              <a:t>EXPERIMENTATION - WEBSITE</a:t>
            </a:r>
          </a:p>
        </p:txBody>
      </p:sp>
      <p:sp>
        <p:nvSpPr>
          <p:cNvPr id="3" name="TextBox 2">
            <a:extLst>
              <a:ext uri="{FF2B5EF4-FFF2-40B4-BE49-F238E27FC236}">
                <a16:creationId xmlns:a16="http://schemas.microsoft.com/office/drawing/2014/main" id="{90E740DA-1A74-4DB5-B106-BC86C02996A4}"/>
              </a:ext>
            </a:extLst>
          </p:cNvPr>
          <p:cNvSpPr txBox="1"/>
          <p:nvPr/>
        </p:nvSpPr>
        <p:spPr>
          <a:xfrm>
            <a:off x="2375812" y="5501044"/>
            <a:ext cx="7440375" cy="1200329"/>
          </a:xfrm>
          <a:prstGeom prst="rect">
            <a:avLst/>
          </a:prstGeom>
          <a:noFill/>
        </p:spPr>
        <p:txBody>
          <a:bodyPr wrap="square" rtlCol="0">
            <a:spAutoFit/>
          </a:bodyPr>
          <a:lstStyle/>
          <a:p>
            <a:r>
              <a:rPr lang="en-GB" dirty="0"/>
              <a:t>For my homepage I started off with a blank canvas of just the title and the navigator. Then I added a picture and put the title over it, but I didn’t like the colours and so changed the picture and also added a short description of what my website includes.</a:t>
            </a:r>
          </a:p>
        </p:txBody>
      </p:sp>
      <p:pic>
        <p:nvPicPr>
          <p:cNvPr id="5" name="Picture 4">
            <a:extLst>
              <a:ext uri="{FF2B5EF4-FFF2-40B4-BE49-F238E27FC236}">
                <a16:creationId xmlns:a16="http://schemas.microsoft.com/office/drawing/2014/main" id="{C0D373B2-A7CA-4C45-A75B-5EE6542C0E18}"/>
              </a:ext>
            </a:extLst>
          </p:cNvPr>
          <p:cNvPicPr>
            <a:picLocks noChangeAspect="1"/>
          </p:cNvPicPr>
          <p:nvPr/>
        </p:nvPicPr>
        <p:blipFill>
          <a:blip r:embed="rId3"/>
          <a:stretch>
            <a:fillRect/>
          </a:stretch>
        </p:blipFill>
        <p:spPr>
          <a:xfrm>
            <a:off x="262211" y="4738461"/>
            <a:ext cx="2023981" cy="1962912"/>
          </a:xfrm>
          <a:prstGeom prst="rect">
            <a:avLst/>
          </a:prstGeom>
        </p:spPr>
      </p:pic>
      <p:pic>
        <p:nvPicPr>
          <p:cNvPr id="8" name="Picture 7">
            <a:extLst>
              <a:ext uri="{FF2B5EF4-FFF2-40B4-BE49-F238E27FC236}">
                <a16:creationId xmlns:a16="http://schemas.microsoft.com/office/drawing/2014/main" id="{C8CFFB0A-8350-3B49-9309-8AB42081A7E6}"/>
              </a:ext>
            </a:extLst>
          </p:cNvPr>
          <p:cNvPicPr>
            <a:picLocks noChangeAspect="1"/>
          </p:cNvPicPr>
          <p:nvPr/>
        </p:nvPicPr>
        <p:blipFill rotWithShape="1">
          <a:blip r:embed="rId4"/>
          <a:srcRect r="20795"/>
          <a:stretch/>
        </p:blipFill>
        <p:spPr>
          <a:xfrm>
            <a:off x="9715805" y="5816611"/>
            <a:ext cx="2213984" cy="929810"/>
          </a:xfrm>
          <a:prstGeom prst="rect">
            <a:avLst/>
          </a:prstGeom>
        </p:spPr>
      </p:pic>
      <p:pic>
        <p:nvPicPr>
          <p:cNvPr id="10" name="Picture 9">
            <a:extLst>
              <a:ext uri="{FF2B5EF4-FFF2-40B4-BE49-F238E27FC236}">
                <a16:creationId xmlns:a16="http://schemas.microsoft.com/office/drawing/2014/main" id="{CFC0C74D-A2D6-B349-90D0-2052C5CCDB01}"/>
              </a:ext>
            </a:extLst>
          </p:cNvPr>
          <p:cNvPicPr>
            <a:picLocks noChangeAspect="1"/>
          </p:cNvPicPr>
          <p:nvPr/>
        </p:nvPicPr>
        <p:blipFill>
          <a:blip r:embed="rId5"/>
          <a:stretch>
            <a:fillRect/>
          </a:stretch>
        </p:blipFill>
        <p:spPr>
          <a:xfrm>
            <a:off x="9053436" y="156627"/>
            <a:ext cx="2876353" cy="1652016"/>
          </a:xfrm>
          <a:prstGeom prst="rect">
            <a:avLst/>
          </a:prstGeom>
        </p:spPr>
      </p:pic>
      <p:pic>
        <p:nvPicPr>
          <p:cNvPr id="12" name="Picture 11">
            <a:extLst>
              <a:ext uri="{FF2B5EF4-FFF2-40B4-BE49-F238E27FC236}">
                <a16:creationId xmlns:a16="http://schemas.microsoft.com/office/drawing/2014/main" id="{541DB4E7-5A23-2F4A-9339-3D0642AFD716}"/>
              </a:ext>
            </a:extLst>
          </p:cNvPr>
          <p:cNvPicPr>
            <a:picLocks noChangeAspect="1"/>
          </p:cNvPicPr>
          <p:nvPr/>
        </p:nvPicPr>
        <p:blipFill>
          <a:blip r:embed="rId6"/>
          <a:stretch>
            <a:fillRect/>
          </a:stretch>
        </p:blipFill>
        <p:spPr>
          <a:xfrm>
            <a:off x="9053436" y="1956080"/>
            <a:ext cx="2876353" cy="1465361"/>
          </a:xfrm>
          <a:prstGeom prst="rect">
            <a:avLst/>
          </a:prstGeom>
        </p:spPr>
      </p:pic>
      <p:sp>
        <p:nvSpPr>
          <p:cNvPr id="14" name="TextBox 13">
            <a:extLst>
              <a:ext uri="{FF2B5EF4-FFF2-40B4-BE49-F238E27FC236}">
                <a16:creationId xmlns:a16="http://schemas.microsoft.com/office/drawing/2014/main" id="{D5D40E9C-A100-814E-96BA-F3FB37516601}"/>
              </a:ext>
            </a:extLst>
          </p:cNvPr>
          <p:cNvSpPr txBox="1"/>
          <p:nvPr/>
        </p:nvSpPr>
        <p:spPr>
          <a:xfrm>
            <a:off x="8686486" y="3335588"/>
            <a:ext cx="3365282" cy="2031325"/>
          </a:xfrm>
          <a:prstGeom prst="rect">
            <a:avLst/>
          </a:prstGeom>
          <a:noFill/>
        </p:spPr>
        <p:txBody>
          <a:bodyPr wrap="square" rtlCol="0">
            <a:spAutoFit/>
          </a:bodyPr>
          <a:lstStyle/>
          <a:p>
            <a:pPr algn="r"/>
            <a:r>
              <a:rPr lang="en-GB" dirty="0"/>
              <a:t>For my production diaries I used the file insert tool and just have them as a download link. This is because the file wouldn’t be the same if I converted it to a website. I then did this for my research files too.</a:t>
            </a:r>
          </a:p>
        </p:txBody>
      </p:sp>
      <p:pic>
        <p:nvPicPr>
          <p:cNvPr id="18" name="Picture 17">
            <a:extLst>
              <a:ext uri="{FF2B5EF4-FFF2-40B4-BE49-F238E27FC236}">
                <a16:creationId xmlns:a16="http://schemas.microsoft.com/office/drawing/2014/main" id="{0E85FF70-6387-5B4E-8FFB-00799E9374EF}"/>
              </a:ext>
            </a:extLst>
          </p:cNvPr>
          <p:cNvPicPr>
            <a:picLocks noChangeAspect="1"/>
          </p:cNvPicPr>
          <p:nvPr/>
        </p:nvPicPr>
        <p:blipFill>
          <a:blip r:embed="rId7"/>
          <a:stretch>
            <a:fillRect/>
          </a:stretch>
        </p:blipFill>
        <p:spPr>
          <a:xfrm>
            <a:off x="6151538" y="329747"/>
            <a:ext cx="2373847" cy="821802"/>
          </a:xfrm>
          <a:prstGeom prst="rect">
            <a:avLst/>
          </a:prstGeom>
        </p:spPr>
      </p:pic>
      <p:sp>
        <p:nvSpPr>
          <p:cNvPr id="21" name="TextBox 20">
            <a:extLst>
              <a:ext uri="{FF2B5EF4-FFF2-40B4-BE49-F238E27FC236}">
                <a16:creationId xmlns:a16="http://schemas.microsoft.com/office/drawing/2014/main" id="{148347A4-D85E-8E47-89DC-1572EA382640}"/>
              </a:ext>
            </a:extLst>
          </p:cNvPr>
          <p:cNvSpPr txBox="1"/>
          <p:nvPr/>
        </p:nvSpPr>
        <p:spPr>
          <a:xfrm>
            <a:off x="6151538" y="3412676"/>
            <a:ext cx="2718423" cy="1477328"/>
          </a:xfrm>
          <a:prstGeom prst="rect">
            <a:avLst/>
          </a:prstGeom>
          <a:noFill/>
        </p:spPr>
        <p:txBody>
          <a:bodyPr wrap="square" rtlCol="0">
            <a:spAutoFit/>
          </a:bodyPr>
          <a:lstStyle/>
          <a:p>
            <a:r>
              <a:rPr lang="en-GB" dirty="0"/>
              <a:t>I was able to copy my script from </a:t>
            </a:r>
            <a:r>
              <a:rPr lang="en-GB" dirty="0" err="1"/>
              <a:t>celtx</a:t>
            </a:r>
            <a:r>
              <a:rPr lang="en-GB" dirty="0"/>
              <a:t> into my website, I had to keep the typewriter font and paragraphing</a:t>
            </a:r>
            <a:r>
              <a:rPr lang="en-GB" sz="1400" dirty="0"/>
              <a:t>.</a:t>
            </a:r>
          </a:p>
        </p:txBody>
      </p:sp>
      <p:pic>
        <p:nvPicPr>
          <p:cNvPr id="7" name="Picture 6">
            <a:extLst>
              <a:ext uri="{FF2B5EF4-FFF2-40B4-BE49-F238E27FC236}">
                <a16:creationId xmlns:a16="http://schemas.microsoft.com/office/drawing/2014/main" id="{253B985F-E987-FE4E-AC23-15532CAB8E5F}"/>
              </a:ext>
            </a:extLst>
          </p:cNvPr>
          <p:cNvPicPr>
            <a:picLocks noChangeAspect="1"/>
          </p:cNvPicPr>
          <p:nvPr/>
        </p:nvPicPr>
        <p:blipFill>
          <a:blip r:embed="rId8"/>
          <a:stretch>
            <a:fillRect/>
          </a:stretch>
        </p:blipFill>
        <p:spPr>
          <a:xfrm>
            <a:off x="65414" y="1488903"/>
            <a:ext cx="4441555" cy="2944038"/>
          </a:xfrm>
          <a:prstGeom prst="rect">
            <a:avLst/>
          </a:prstGeom>
        </p:spPr>
      </p:pic>
      <p:sp>
        <p:nvSpPr>
          <p:cNvPr id="19" name="TextBox 18">
            <a:extLst>
              <a:ext uri="{FF2B5EF4-FFF2-40B4-BE49-F238E27FC236}">
                <a16:creationId xmlns:a16="http://schemas.microsoft.com/office/drawing/2014/main" id="{C623B6A4-3114-7C44-A13B-B999EF1008E0}"/>
              </a:ext>
            </a:extLst>
          </p:cNvPr>
          <p:cNvSpPr txBox="1"/>
          <p:nvPr/>
        </p:nvSpPr>
        <p:spPr>
          <a:xfrm>
            <a:off x="4221174" y="1782421"/>
            <a:ext cx="1874825" cy="3139321"/>
          </a:xfrm>
          <a:prstGeom prst="rect">
            <a:avLst/>
          </a:prstGeom>
          <a:noFill/>
        </p:spPr>
        <p:txBody>
          <a:bodyPr wrap="square" rtlCol="0">
            <a:spAutoFit/>
          </a:bodyPr>
          <a:lstStyle/>
          <a:p>
            <a:r>
              <a:rPr lang="en-GB" dirty="0"/>
              <a:t>For physical documents like my storyboards, I just took a picture of it and uploaded it as an image file onto my website. This means that they are easy and quick to read.</a:t>
            </a:r>
          </a:p>
        </p:txBody>
      </p:sp>
    </p:spTree>
    <p:extLst>
      <p:ext uri="{BB962C8B-B14F-4D97-AF65-F5344CB8AC3E}">
        <p14:creationId xmlns:p14="http://schemas.microsoft.com/office/powerpoint/2010/main" val="1200903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4B8654BF-C878-0546-A37E-B3277B795BA8}"/>
              </a:ext>
            </a:extLst>
          </p:cNvPr>
          <p:cNvPicPr>
            <a:picLocks noChangeAspect="1"/>
          </p:cNvPicPr>
          <p:nvPr/>
        </p:nvPicPr>
        <p:blipFill>
          <a:blip r:embed="rId2"/>
          <a:stretch>
            <a:fillRect/>
          </a:stretch>
        </p:blipFill>
        <p:spPr>
          <a:xfrm>
            <a:off x="4246816" y="4369306"/>
            <a:ext cx="1934544" cy="1819658"/>
          </a:xfrm>
          <a:prstGeom prst="rect">
            <a:avLst/>
          </a:prstGeom>
        </p:spPr>
      </p:pic>
      <p:pic>
        <p:nvPicPr>
          <p:cNvPr id="31" name="Picture 30">
            <a:extLst>
              <a:ext uri="{FF2B5EF4-FFF2-40B4-BE49-F238E27FC236}">
                <a16:creationId xmlns:a16="http://schemas.microsoft.com/office/drawing/2014/main" id="{EDF80C49-1B69-8342-B700-54F757476ADB}"/>
              </a:ext>
            </a:extLst>
          </p:cNvPr>
          <p:cNvPicPr>
            <a:picLocks noChangeAspect="1"/>
          </p:cNvPicPr>
          <p:nvPr/>
        </p:nvPicPr>
        <p:blipFill>
          <a:blip r:embed="rId3"/>
          <a:stretch>
            <a:fillRect/>
          </a:stretch>
        </p:blipFill>
        <p:spPr>
          <a:xfrm>
            <a:off x="3385222" y="5770015"/>
            <a:ext cx="1112611" cy="1007364"/>
          </a:xfrm>
          <a:prstGeom prst="rect">
            <a:avLst/>
          </a:prstGeom>
        </p:spPr>
      </p:pic>
      <p:pic>
        <p:nvPicPr>
          <p:cNvPr id="22" name="Picture 21">
            <a:extLst>
              <a:ext uri="{FF2B5EF4-FFF2-40B4-BE49-F238E27FC236}">
                <a16:creationId xmlns:a16="http://schemas.microsoft.com/office/drawing/2014/main" id="{8CE25272-178B-1D44-AF1D-0A174250B70E}"/>
              </a:ext>
            </a:extLst>
          </p:cNvPr>
          <p:cNvPicPr>
            <a:picLocks noChangeAspect="1"/>
          </p:cNvPicPr>
          <p:nvPr/>
        </p:nvPicPr>
        <p:blipFill>
          <a:blip r:embed="rId4"/>
          <a:stretch>
            <a:fillRect/>
          </a:stretch>
        </p:blipFill>
        <p:spPr>
          <a:xfrm>
            <a:off x="2969715" y="4632352"/>
            <a:ext cx="1207523" cy="1045318"/>
          </a:xfrm>
          <a:prstGeom prst="rect">
            <a:avLst/>
          </a:prstGeom>
        </p:spPr>
      </p:pic>
      <p:pic>
        <p:nvPicPr>
          <p:cNvPr id="19" name="Picture 18">
            <a:extLst>
              <a:ext uri="{FF2B5EF4-FFF2-40B4-BE49-F238E27FC236}">
                <a16:creationId xmlns:a16="http://schemas.microsoft.com/office/drawing/2014/main" id="{D763A218-22C2-814B-AC82-BDFF55905836}"/>
              </a:ext>
            </a:extLst>
          </p:cNvPr>
          <p:cNvPicPr>
            <a:picLocks noChangeAspect="1"/>
          </p:cNvPicPr>
          <p:nvPr/>
        </p:nvPicPr>
        <p:blipFill>
          <a:blip r:embed="rId5"/>
          <a:stretch>
            <a:fillRect/>
          </a:stretch>
        </p:blipFill>
        <p:spPr>
          <a:xfrm>
            <a:off x="1433543" y="5302538"/>
            <a:ext cx="1633728" cy="1512347"/>
          </a:xfrm>
          <a:prstGeom prst="rect">
            <a:avLst/>
          </a:prstGeom>
        </p:spPr>
      </p:pic>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275631" y="198971"/>
            <a:ext cx="9546816" cy="976825"/>
          </a:xfrm>
        </p:spPr>
        <p:txBody>
          <a:bodyPr>
            <a:noAutofit/>
          </a:bodyPr>
          <a:lstStyle/>
          <a:p>
            <a:r>
              <a:rPr lang="en-GB" b="1" dirty="0">
                <a:latin typeface="Bahnschrift" panose="020B0502040204020203" pitchFamily="34" charset="0"/>
              </a:rPr>
              <a:t>EXPERIMENTATION – BRANDING/LOGO</a:t>
            </a:r>
          </a:p>
        </p:txBody>
      </p:sp>
      <p:pic>
        <p:nvPicPr>
          <p:cNvPr id="5" name="Picture 4">
            <a:extLst>
              <a:ext uri="{FF2B5EF4-FFF2-40B4-BE49-F238E27FC236}">
                <a16:creationId xmlns:a16="http://schemas.microsoft.com/office/drawing/2014/main" id="{5D3EC048-B7CE-D747-A97A-2C24504DD621}"/>
              </a:ext>
            </a:extLst>
          </p:cNvPr>
          <p:cNvPicPr>
            <a:picLocks noChangeAspect="1"/>
          </p:cNvPicPr>
          <p:nvPr/>
        </p:nvPicPr>
        <p:blipFill rotWithShape="1">
          <a:blip r:embed="rId6"/>
          <a:srcRect t="8515" r="20221"/>
          <a:stretch/>
        </p:blipFill>
        <p:spPr>
          <a:xfrm>
            <a:off x="1567115" y="1291118"/>
            <a:ext cx="1951200" cy="1611075"/>
          </a:xfrm>
          <a:prstGeom prst="rect">
            <a:avLst/>
          </a:prstGeom>
        </p:spPr>
      </p:pic>
      <p:pic>
        <p:nvPicPr>
          <p:cNvPr id="7" name="Picture 6">
            <a:extLst>
              <a:ext uri="{FF2B5EF4-FFF2-40B4-BE49-F238E27FC236}">
                <a16:creationId xmlns:a16="http://schemas.microsoft.com/office/drawing/2014/main" id="{C3B849DF-368B-A240-A78E-3AD1080D11D8}"/>
              </a:ext>
            </a:extLst>
          </p:cNvPr>
          <p:cNvPicPr>
            <a:picLocks noChangeAspect="1"/>
          </p:cNvPicPr>
          <p:nvPr/>
        </p:nvPicPr>
        <p:blipFill>
          <a:blip r:embed="rId7"/>
          <a:stretch>
            <a:fillRect/>
          </a:stretch>
        </p:blipFill>
        <p:spPr>
          <a:xfrm>
            <a:off x="126681" y="1010084"/>
            <a:ext cx="1666629" cy="1611075"/>
          </a:xfrm>
          <a:prstGeom prst="rect">
            <a:avLst/>
          </a:prstGeom>
        </p:spPr>
      </p:pic>
      <p:pic>
        <p:nvPicPr>
          <p:cNvPr id="9" name="Picture 8">
            <a:extLst>
              <a:ext uri="{FF2B5EF4-FFF2-40B4-BE49-F238E27FC236}">
                <a16:creationId xmlns:a16="http://schemas.microsoft.com/office/drawing/2014/main" id="{8441DD56-DF27-324E-AEE2-DA9D2CED72CF}"/>
              </a:ext>
            </a:extLst>
          </p:cNvPr>
          <p:cNvPicPr>
            <a:picLocks noChangeAspect="1"/>
          </p:cNvPicPr>
          <p:nvPr/>
        </p:nvPicPr>
        <p:blipFill>
          <a:blip r:embed="rId8"/>
          <a:stretch>
            <a:fillRect/>
          </a:stretch>
        </p:blipFill>
        <p:spPr>
          <a:xfrm>
            <a:off x="1462604" y="2845301"/>
            <a:ext cx="1208349" cy="1161078"/>
          </a:xfrm>
          <a:prstGeom prst="rect">
            <a:avLst/>
          </a:prstGeom>
        </p:spPr>
      </p:pic>
      <p:pic>
        <p:nvPicPr>
          <p:cNvPr id="15" name="Picture 14">
            <a:extLst>
              <a:ext uri="{FF2B5EF4-FFF2-40B4-BE49-F238E27FC236}">
                <a16:creationId xmlns:a16="http://schemas.microsoft.com/office/drawing/2014/main" id="{E5A94147-DE5F-E94D-8F67-E0078DF0D621}"/>
              </a:ext>
            </a:extLst>
          </p:cNvPr>
          <p:cNvPicPr>
            <a:picLocks noChangeAspect="1"/>
          </p:cNvPicPr>
          <p:nvPr/>
        </p:nvPicPr>
        <p:blipFill>
          <a:blip r:embed="rId9"/>
          <a:stretch>
            <a:fillRect/>
          </a:stretch>
        </p:blipFill>
        <p:spPr>
          <a:xfrm>
            <a:off x="1468300" y="4087665"/>
            <a:ext cx="1263995" cy="1215047"/>
          </a:xfrm>
          <a:prstGeom prst="rect">
            <a:avLst/>
          </a:prstGeom>
        </p:spPr>
      </p:pic>
      <p:pic>
        <p:nvPicPr>
          <p:cNvPr id="13" name="Picture 12">
            <a:extLst>
              <a:ext uri="{FF2B5EF4-FFF2-40B4-BE49-F238E27FC236}">
                <a16:creationId xmlns:a16="http://schemas.microsoft.com/office/drawing/2014/main" id="{323BA25B-68D1-1D4D-B558-9500FFA9E3C4}"/>
              </a:ext>
            </a:extLst>
          </p:cNvPr>
          <p:cNvPicPr>
            <a:picLocks noChangeAspect="1"/>
          </p:cNvPicPr>
          <p:nvPr/>
        </p:nvPicPr>
        <p:blipFill rotWithShape="1">
          <a:blip r:embed="rId10"/>
          <a:srcRect l="20275" t="22392" r="22284" b="16940"/>
          <a:stretch/>
        </p:blipFill>
        <p:spPr>
          <a:xfrm rot="2227206">
            <a:off x="2439476" y="3368980"/>
            <a:ext cx="1255589" cy="1193689"/>
          </a:xfrm>
          <a:prstGeom prst="rect">
            <a:avLst/>
          </a:prstGeom>
        </p:spPr>
      </p:pic>
      <p:sp>
        <p:nvSpPr>
          <p:cNvPr id="3" name="TextBox 2">
            <a:extLst>
              <a:ext uri="{FF2B5EF4-FFF2-40B4-BE49-F238E27FC236}">
                <a16:creationId xmlns:a16="http://schemas.microsoft.com/office/drawing/2014/main" id="{90E740DA-1A74-4DB5-B106-BC86C02996A4}"/>
              </a:ext>
            </a:extLst>
          </p:cNvPr>
          <p:cNvSpPr txBox="1"/>
          <p:nvPr/>
        </p:nvSpPr>
        <p:spPr>
          <a:xfrm>
            <a:off x="3649713" y="1229985"/>
            <a:ext cx="8266656" cy="3139321"/>
          </a:xfrm>
          <a:prstGeom prst="rect">
            <a:avLst/>
          </a:prstGeom>
          <a:noFill/>
        </p:spPr>
        <p:txBody>
          <a:bodyPr wrap="square" rtlCol="0">
            <a:spAutoFit/>
          </a:bodyPr>
          <a:lstStyle/>
          <a:p>
            <a:r>
              <a:rPr lang="en-GB" dirty="0"/>
              <a:t>For the first part of my branding process I wanted to design a logo. This will be used for my website, poster and also possibly for in my documentary. I used a bike wheel as my starting point as it was simple but still linked into the main theme of my documentary so it’s recognisable. The wheel looked too simple by itself and it wouldn’t be easy to recognise, so I added the colours of The Netherlands flag using the gradient bucket fill tool. Although this was a good idea when I actually did it it ended up looking cheap and bad. As the gradient didn’t look professional I tried with block colour fill and it was starting to look more like I needed. I then experimented with different colour palettes as I didn’t like the colours of the flag together. Using these new colours I also tried out putting the colour behind the wheel for the background this looked good but I feel would be hard to use as you usually need no backgrounds for logos. ROTATE IT</a:t>
            </a:r>
          </a:p>
        </p:txBody>
      </p:sp>
      <p:pic>
        <p:nvPicPr>
          <p:cNvPr id="17" name="Picture 16">
            <a:extLst>
              <a:ext uri="{FF2B5EF4-FFF2-40B4-BE49-F238E27FC236}">
                <a16:creationId xmlns:a16="http://schemas.microsoft.com/office/drawing/2014/main" id="{A49D334F-0770-9742-A6A2-256F2EEB7AD3}"/>
              </a:ext>
            </a:extLst>
          </p:cNvPr>
          <p:cNvPicPr>
            <a:picLocks noChangeAspect="1"/>
          </p:cNvPicPr>
          <p:nvPr/>
        </p:nvPicPr>
        <p:blipFill>
          <a:blip r:embed="rId11"/>
          <a:stretch>
            <a:fillRect/>
          </a:stretch>
        </p:blipFill>
        <p:spPr>
          <a:xfrm>
            <a:off x="126681" y="4835583"/>
            <a:ext cx="1440434" cy="1412434"/>
          </a:xfrm>
          <a:prstGeom prst="rect">
            <a:avLst/>
          </a:prstGeom>
        </p:spPr>
      </p:pic>
      <p:pic>
        <p:nvPicPr>
          <p:cNvPr id="11" name="Picture 10">
            <a:extLst>
              <a:ext uri="{FF2B5EF4-FFF2-40B4-BE49-F238E27FC236}">
                <a16:creationId xmlns:a16="http://schemas.microsoft.com/office/drawing/2014/main" id="{E92359D1-DEA0-5D46-9AB3-B1D419308E85}"/>
              </a:ext>
            </a:extLst>
          </p:cNvPr>
          <p:cNvPicPr>
            <a:picLocks noChangeAspect="1"/>
          </p:cNvPicPr>
          <p:nvPr/>
        </p:nvPicPr>
        <p:blipFill rotWithShape="1">
          <a:blip r:embed="rId12"/>
          <a:srcRect l="11632" r="9737"/>
          <a:stretch/>
        </p:blipFill>
        <p:spPr>
          <a:xfrm>
            <a:off x="116597" y="2633283"/>
            <a:ext cx="1440434" cy="1871083"/>
          </a:xfrm>
          <a:prstGeom prst="rect">
            <a:avLst/>
          </a:prstGeom>
        </p:spPr>
      </p:pic>
      <p:sp>
        <p:nvSpPr>
          <p:cNvPr id="23" name="Rectangle 22">
            <a:extLst>
              <a:ext uri="{FF2B5EF4-FFF2-40B4-BE49-F238E27FC236}">
                <a16:creationId xmlns:a16="http://schemas.microsoft.com/office/drawing/2014/main" id="{43DF94A3-FCCD-E241-8601-EA32F7A9D9ED}"/>
              </a:ext>
            </a:extLst>
          </p:cNvPr>
          <p:cNvSpPr/>
          <p:nvPr/>
        </p:nvSpPr>
        <p:spPr>
          <a:xfrm>
            <a:off x="8863584" y="4632352"/>
            <a:ext cx="3184182" cy="2031325"/>
          </a:xfrm>
          <a:prstGeom prst="rect">
            <a:avLst/>
          </a:prstGeom>
        </p:spPr>
        <p:txBody>
          <a:bodyPr wrap="square">
            <a:spAutoFit/>
          </a:bodyPr>
          <a:lstStyle/>
          <a:p>
            <a:r>
              <a:rPr lang="en-GB" dirty="0"/>
              <a:t>I then added text on top and used the arch effect so the text surrounds the wheel. I tried this with other colours too. I think out of all my experimentation I like the blue one best and so will use this for my website.</a:t>
            </a:r>
            <a:endParaRPr lang="en-US" dirty="0"/>
          </a:p>
        </p:txBody>
      </p:sp>
      <p:pic>
        <p:nvPicPr>
          <p:cNvPr id="29" name="Picture 28">
            <a:extLst>
              <a:ext uri="{FF2B5EF4-FFF2-40B4-BE49-F238E27FC236}">
                <a16:creationId xmlns:a16="http://schemas.microsoft.com/office/drawing/2014/main" id="{A923A9F1-5528-3640-8CE2-BFBB96D8F699}"/>
              </a:ext>
            </a:extLst>
          </p:cNvPr>
          <p:cNvPicPr>
            <a:picLocks noChangeAspect="1"/>
          </p:cNvPicPr>
          <p:nvPr/>
        </p:nvPicPr>
        <p:blipFill>
          <a:blip r:embed="rId13"/>
          <a:stretch>
            <a:fillRect/>
          </a:stretch>
        </p:blipFill>
        <p:spPr>
          <a:xfrm>
            <a:off x="6154235" y="4632352"/>
            <a:ext cx="2391398" cy="2141317"/>
          </a:xfrm>
          <a:prstGeom prst="rect">
            <a:avLst/>
          </a:prstGeom>
        </p:spPr>
      </p:pic>
    </p:spTree>
    <p:extLst>
      <p:ext uri="{BB962C8B-B14F-4D97-AF65-F5344CB8AC3E}">
        <p14:creationId xmlns:p14="http://schemas.microsoft.com/office/powerpoint/2010/main" val="16121912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1536</TotalTime>
  <Words>540</Words>
  <Application>Microsoft Macintosh PowerPoint</Application>
  <PresentationFormat>Widescreen</PresentationFormat>
  <Paragraphs>13</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Bahnschrift</vt:lpstr>
      <vt:lpstr>Calibri</vt:lpstr>
      <vt:lpstr>Calibri Light</vt:lpstr>
      <vt:lpstr>Office Theme</vt:lpstr>
      <vt:lpstr>EXPERIMENTATION - CITY</vt:lpstr>
      <vt:lpstr>EXPERIMENTATION - WEBSITE</vt:lpstr>
      <vt:lpstr>EXPERIMENTATION – BRANDING/LOGO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EXPERIMENTATION</dc:title>
  <dc:creator>Microsoft Office User</dc:creator>
  <cp:lastModifiedBy>Microsoft Office User</cp:lastModifiedBy>
  <cp:revision>24</cp:revision>
  <dcterms:created xsi:type="dcterms:W3CDTF">2020-02-11T13:37:06Z</dcterms:created>
  <dcterms:modified xsi:type="dcterms:W3CDTF">2020-02-25T15:01:23Z</dcterms:modified>
</cp:coreProperties>
</file>